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81" r:id="rId11"/>
    <p:sldId id="291" r:id="rId12"/>
    <p:sldId id="269" r:id="rId13"/>
    <p:sldId id="267" r:id="rId14"/>
    <p:sldId id="287" r:id="rId15"/>
    <p:sldId id="268" r:id="rId16"/>
    <p:sldId id="28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0476-F03D-5E4C-81B4-73BE3B7987A9}" type="doc">
      <dgm:prSet loTypeId="urn:microsoft.com/office/officeart/2005/8/layout/hList7#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F121BE4-5B77-AE4F-A243-867C353259E5}">
      <dgm:prSet phldrT="[Text]"/>
      <dgm:spPr/>
      <dgm:t>
        <a:bodyPr/>
        <a:lstStyle/>
        <a:p>
          <a:r>
            <a:rPr lang="en-US" b="1" dirty="0" smtClean="0"/>
            <a:t>What do we want students to know and be able to do?</a:t>
          </a:r>
          <a:endParaRPr lang="en-US" dirty="0"/>
        </a:p>
      </dgm:t>
    </dgm:pt>
    <dgm:pt modelId="{9785ACED-D061-3440-AFA3-0AF09A457A1B}" type="parTrans" cxnId="{B2F25DD6-D458-3241-9279-2CABE56D74FE}">
      <dgm:prSet/>
      <dgm:spPr/>
      <dgm:t>
        <a:bodyPr/>
        <a:lstStyle/>
        <a:p>
          <a:endParaRPr lang="en-US"/>
        </a:p>
      </dgm:t>
    </dgm:pt>
    <dgm:pt modelId="{10989E93-2139-8E45-B90D-4A5456D37A59}" type="sibTrans" cxnId="{B2F25DD6-D458-3241-9279-2CABE56D74FE}">
      <dgm:prSet/>
      <dgm:spPr/>
      <dgm:t>
        <a:bodyPr/>
        <a:lstStyle/>
        <a:p>
          <a:endParaRPr lang="en-US"/>
        </a:p>
      </dgm:t>
    </dgm:pt>
    <dgm:pt modelId="{BFF1059F-FFCD-2245-AFD3-E1D641AFA52B}">
      <dgm:prSet phldrT="[Text]"/>
      <dgm:spPr/>
      <dgm:t>
        <a:bodyPr/>
        <a:lstStyle/>
        <a:p>
          <a:r>
            <a:rPr lang="en-US" b="1" dirty="0" smtClean="0"/>
            <a:t>How will we know if students have learned it? </a:t>
          </a:r>
          <a:endParaRPr lang="en-US" dirty="0"/>
        </a:p>
      </dgm:t>
    </dgm:pt>
    <dgm:pt modelId="{3D6C2FD8-D317-6C4F-B790-BA32F48542D0}" type="parTrans" cxnId="{EF79DFCC-B9E1-2844-82E3-9CB378A13940}">
      <dgm:prSet/>
      <dgm:spPr/>
      <dgm:t>
        <a:bodyPr/>
        <a:lstStyle/>
        <a:p>
          <a:endParaRPr lang="en-US"/>
        </a:p>
      </dgm:t>
    </dgm:pt>
    <dgm:pt modelId="{B080BC96-BF88-1B4A-A4C9-01398CAE7666}" type="sibTrans" cxnId="{EF79DFCC-B9E1-2844-82E3-9CB378A13940}">
      <dgm:prSet/>
      <dgm:spPr/>
      <dgm:t>
        <a:bodyPr/>
        <a:lstStyle/>
        <a:p>
          <a:endParaRPr lang="en-US"/>
        </a:p>
      </dgm:t>
    </dgm:pt>
    <dgm:pt modelId="{0762DC03-7DC0-DF4E-B93C-CCA20316E626}">
      <dgm:prSet/>
      <dgm:spPr/>
      <dgm:t>
        <a:bodyPr/>
        <a:lstStyle/>
        <a:p>
          <a:r>
            <a:rPr lang="en-US" b="1" dirty="0" smtClean="0"/>
            <a:t>What will we do if students haven’t  learned it? </a:t>
          </a:r>
          <a:endParaRPr lang="en-US" dirty="0"/>
        </a:p>
      </dgm:t>
    </dgm:pt>
    <dgm:pt modelId="{10CE7EA2-B262-7447-8EA9-3D304BD7A72F}" type="parTrans" cxnId="{1BBAFA26-FDFC-714D-8859-73F5FCCFBCD1}">
      <dgm:prSet/>
      <dgm:spPr/>
      <dgm:t>
        <a:bodyPr/>
        <a:lstStyle/>
        <a:p>
          <a:endParaRPr lang="en-US"/>
        </a:p>
      </dgm:t>
    </dgm:pt>
    <dgm:pt modelId="{67FF23B7-E8F7-F342-8F41-C3C8BCD92819}" type="sibTrans" cxnId="{1BBAFA26-FDFC-714D-8859-73F5FCCFBCD1}">
      <dgm:prSet/>
      <dgm:spPr/>
      <dgm:t>
        <a:bodyPr/>
        <a:lstStyle/>
        <a:p>
          <a:endParaRPr lang="en-US"/>
        </a:p>
      </dgm:t>
    </dgm:pt>
    <dgm:pt modelId="{A6C8611F-F4FC-C344-9699-41543B6A0E54}">
      <dgm:prSet phldrT="[Text]"/>
      <dgm:spPr/>
      <dgm:t>
        <a:bodyPr/>
        <a:lstStyle/>
        <a:p>
          <a:r>
            <a:rPr lang="en-US" b="1" dirty="0" smtClean="0"/>
            <a:t>What will we do if students already know it?</a:t>
          </a:r>
          <a:endParaRPr lang="en-US" dirty="0"/>
        </a:p>
      </dgm:t>
    </dgm:pt>
    <dgm:pt modelId="{831A00BF-23AB-BB47-B954-DB05403C2715}" type="parTrans" cxnId="{68CCCC1B-A1CE-6646-B12E-FCF8FC653A5E}">
      <dgm:prSet/>
      <dgm:spPr/>
      <dgm:t>
        <a:bodyPr/>
        <a:lstStyle/>
        <a:p>
          <a:endParaRPr lang="en-US"/>
        </a:p>
      </dgm:t>
    </dgm:pt>
    <dgm:pt modelId="{21374411-9F2F-DD40-951F-7D43C4826519}" type="sibTrans" cxnId="{68CCCC1B-A1CE-6646-B12E-FCF8FC653A5E}">
      <dgm:prSet/>
      <dgm:spPr/>
      <dgm:t>
        <a:bodyPr/>
        <a:lstStyle/>
        <a:p>
          <a:endParaRPr lang="en-US"/>
        </a:p>
      </dgm:t>
    </dgm:pt>
    <dgm:pt modelId="{C3A755A5-1880-094B-9F76-A51672740D98}" type="pres">
      <dgm:prSet presAssocID="{99B30476-F03D-5E4C-81B4-73BE3B798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1F67E-B49D-A74D-B82B-1FF421BC1348}" type="pres">
      <dgm:prSet presAssocID="{99B30476-F03D-5E4C-81B4-73BE3B7987A9}" presName="fgShape" presStyleLbl="fgShp" presStyleIdx="0" presStyleCnt="1" custScaleY="113333"/>
      <dgm:spPr/>
      <dgm:t>
        <a:bodyPr/>
        <a:lstStyle/>
        <a:p>
          <a:endParaRPr lang="en-US"/>
        </a:p>
      </dgm:t>
    </dgm:pt>
    <dgm:pt modelId="{F12961B3-39C6-974A-BB49-9348D01887C6}" type="pres">
      <dgm:prSet presAssocID="{99B30476-F03D-5E4C-81B4-73BE3B7987A9}" presName="linComp" presStyleCnt="0"/>
      <dgm:spPr/>
      <dgm:t>
        <a:bodyPr/>
        <a:lstStyle/>
        <a:p>
          <a:endParaRPr lang="en-US"/>
        </a:p>
      </dgm:t>
    </dgm:pt>
    <dgm:pt modelId="{0A4892A3-1D4C-2043-85E7-A58FE017DD93}" type="pres">
      <dgm:prSet presAssocID="{CF121BE4-5B77-AE4F-A243-867C353259E5}" presName="compNode" presStyleCnt="0"/>
      <dgm:spPr/>
      <dgm:t>
        <a:bodyPr/>
        <a:lstStyle/>
        <a:p>
          <a:endParaRPr lang="en-US"/>
        </a:p>
      </dgm:t>
    </dgm:pt>
    <dgm:pt modelId="{F91A98F8-6E4E-D74E-993B-A74778D9DD2B}" type="pres">
      <dgm:prSet presAssocID="{CF121BE4-5B77-AE4F-A243-867C353259E5}" presName="bkgdShape" presStyleLbl="node1" presStyleIdx="0" presStyleCnt="4"/>
      <dgm:spPr/>
      <dgm:t>
        <a:bodyPr/>
        <a:lstStyle/>
        <a:p>
          <a:endParaRPr lang="en-US"/>
        </a:p>
      </dgm:t>
    </dgm:pt>
    <dgm:pt modelId="{4F6985F6-C055-7F43-BC9D-1C4AA53FEBB1}" type="pres">
      <dgm:prSet presAssocID="{CF121BE4-5B77-AE4F-A243-867C353259E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5DD30-6EA9-7949-A6CE-4EFD389627D7}" type="pres">
      <dgm:prSet presAssocID="{CF121BE4-5B77-AE4F-A243-867C353259E5}" presName="invisiNode" presStyleLbl="node1" presStyleIdx="0" presStyleCnt="4"/>
      <dgm:spPr/>
      <dgm:t>
        <a:bodyPr/>
        <a:lstStyle/>
        <a:p>
          <a:endParaRPr lang="en-US"/>
        </a:p>
      </dgm:t>
    </dgm:pt>
    <dgm:pt modelId="{27422579-A0BB-0547-AD70-8CBD969AE8A5}" type="pres">
      <dgm:prSet presAssocID="{CF121BE4-5B77-AE4F-A243-867C353259E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506CC5-70E3-7C42-BDFB-2EC21DA238CC}" type="pres">
      <dgm:prSet presAssocID="{10989E93-2139-8E45-B90D-4A5456D37A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C50120-CA7F-F449-A1F0-895D34DDB3DF}" type="pres">
      <dgm:prSet presAssocID="{BFF1059F-FFCD-2245-AFD3-E1D641AFA52B}" presName="compNode" presStyleCnt="0"/>
      <dgm:spPr/>
      <dgm:t>
        <a:bodyPr/>
        <a:lstStyle/>
        <a:p>
          <a:endParaRPr lang="en-US"/>
        </a:p>
      </dgm:t>
    </dgm:pt>
    <dgm:pt modelId="{43214991-2964-A948-80BE-9B8E3CBF1431}" type="pres">
      <dgm:prSet presAssocID="{BFF1059F-FFCD-2245-AFD3-E1D641AFA52B}" presName="bkgdShape" presStyleLbl="node1" presStyleIdx="1" presStyleCnt="4"/>
      <dgm:spPr/>
      <dgm:t>
        <a:bodyPr/>
        <a:lstStyle/>
        <a:p>
          <a:endParaRPr lang="en-US"/>
        </a:p>
      </dgm:t>
    </dgm:pt>
    <dgm:pt modelId="{238A087D-1450-C94E-9259-7BA1B652E143}" type="pres">
      <dgm:prSet presAssocID="{BFF1059F-FFCD-2245-AFD3-E1D641AFA52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0A019-1335-0640-B4DE-ADF68E6C9CA2}" type="pres">
      <dgm:prSet presAssocID="{BFF1059F-FFCD-2245-AFD3-E1D641AFA52B}" presName="invisiNode" presStyleLbl="node1" presStyleIdx="1" presStyleCnt="4"/>
      <dgm:spPr/>
      <dgm:t>
        <a:bodyPr/>
        <a:lstStyle/>
        <a:p>
          <a:endParaRPr lang="en-US"/>
        </a:p>
      </dgm:t>
    </dgm:pt>
    <dgm:pt modelId="{4BCD969F-5696-2E46-A901-16F66482EF22}" type="pres">
      <dgm:prSet presAssocID="{BFF1059F-FFCD-2245-AFD3-E1D641AFA52B}" presName="imagNode" presStyleLbl="fgImgPlace1" presStyleIdx="1" presStyleCnt="4"/>
      <dgm:spPr/>
      <dgm:t>
        <a:bodyPr/>
        <a:lstStyle/>
        <a:p>
          <a:endParaRPr lang="en-US"/>
        </a:p>
      </dgm:t>
    </dgm:pt>
    <dgm:pt modelId="{6F3F350F-4236-7A4B-BA5C-06F107DE7779}" type="pres">
      <dgm:prSet presAssocID="{B080BC96-BF88-1B4A-A4C9-01398CAE76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1C7CDB-FE50-BF4E-83D2-2D56AE119BCB}" type="pres">
      <dgm:prSet presAssocID="{0762DC03-7DC0-DF4E-B93C-CCA20316E626}" presName="compNode" presStyleCnt="0"/>
      <dgm:spPr/>
      <dgm:t>
        <a:bodyPr/>
        <a:lstStyle/>
        <a:p>
          <a:endParaRPr lang="en-US"/>
        </a:p>
      </dgm:t>
    </dgm:pt>
    <dgm:pt modelId="{DC9E2EB1-9345-0D48-8D24-59036013CE37}" type="pres">
      <dgm:prSet presAssocID="{0762DC03-7DC0-DF4E-B93C-CCA20316E626}" presName="bkgdShape" presStyleLbl="node1" presStyleIdx="2" presStyleCnt="4"/>
      <dgm:spPr/>
      <dgm:t>
        <a:bodyPr/>
        <a:lstStyle/>
        <a:p>
          <a:endParaRPr lang="en-US"/>
        </a:p>
      </dgm:t>
    </dgm:pt>
    <dgm:pt modelId="{2C49FA0E-4AE3-B64A-9C84-9C49F668F100}" type="pres">
      <dgm:prSet presAssocID="{0762DC03-7DC0-DF4E-B93C-CCA20316E62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D089C-10B9-C342-9028-95F7D67E4D65}" type="pres">
      <dgm:prSet presAssocID="{0762DC03-7DC0-DF4E-B93C-CCA20316E626}" presName="invisiNode" presStyleLbl="node1" presStyleIdx="2" presStyleCnt="4"/>
      <dgm:spPr/>
      <dgm:t>
        <a:bodyPr/>
        <a:lstStyle/>
        <a:p>
          <a:endParaRPr lang="en-US"/>
        </a:p>
      </dgm:t>
    </dgm:pt>
    <dgm:pt modelId="{FF26813A-059C-554A-A127-A937F4BB8611}" type="pres">
      <dgm:prSet presAssocID="{0762DC03-7DC0-DF4E-B93C-CCA20316E626}" presName="imagNode" presStyleLbl="fgImgPlace1" presStyleIdx="2" presStyleCnt="4"/>
      <dgm:spPr/>
      <dgm:t>
        <a:bodyPr/>
        <a:lstStyle/>
        <a:p>
          <a:endParaRPr lang="en-US"/>
        </a:p>
      </dgm:t>
    </dgm:pt>
    <dgm:pt modelId="{0205408B-7120-8646-B91A-24416DC62DF5}" type="pres">
      <dgm:prSet presAssocID="{67FF23B7-E8F7-F342-8F41-C3C8BCD928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FA53D8-43BD-7B41-A552-F9A8B7DC3D0C}" type="pres">
      <dgm:prSet presAssocID="{A6C8611F-F4FC-C344-9699-41543B6A0E54}" presName="compNode" presStyleCnt="0"/>
      <dgm:spPr/>
      <dgm:t>
        <a:bodyPr/>
        <a:lstStyle/>
        <a:p>
          <a:endParaRPr lang="en-US"/>
        </a:p>
      </dgm:t>
    </dgm:pt>
    <dgm:pt modelId="{3752488A-6867-F745-B33E-315117C4F614}" type="pres">
      <dgm:prSet presAssocID="{A6C8611F-F4FC-C344-9699-41543B6A0E54}" presName="bkgdShape" presStyleLbl="node1" presStyleIdx="3" presStyleCnt="4"/>
      <dgm:spPr/>
      <dgm:t>
        <a:bodyPr/>
        <a:lstStyle/>
        <a:p>
          <a:endParaRPr lang="en-US"/>
        </a:p>
      </dgm:t>
    </dgm:pt>
    <dgm:pt modelId="{D258DCE6-64F3-E84D-8BE1-A2319464B22B}" type="pres">
      <dgm:prSet presAssocID="{A6C8611F-F4FC-C344-9699-41543B6A0E5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9097-DFF9-EA4F-B7E6-D421FE1DC40C}" type="pres">
      <dgm:prSet presAssocID="{A6C8611F-F4FC-C344-9699-41543B6A0E54}" presName="invisiNode" presStyleLbl="node1" presStyleIdx="3" presStyleCnt="4"/>
      <dgm:spPr/>
      <dgm:t>
        <a:bodyPr/>
        <a:lstStyle/>
        <a:p>
          <a:endParaRPr lang="en-US"/>
        </a:p>
      </dgm:t>
    </dgm:pt>
    <dgm:pt modelId="{AFBB7F58-6D23-A34E-9D8B-2D55BE2FC655}" type="pres">
      <dgm:prSet presAssocID="{A6C8611F-F4FC-C344-9699-41543B6A0E54}" presName="imagNode" presStyleLbl="fgImgPlace1" presStyleIdx="3" presStyleCnt="4"/>
      <dgm:spPr/>
      <dgm:t>
        <a:bodyPr/>
        <a:lstStyle/>
        <a:p>
          <a:endParaRPr lang="en-US"/>
        </a:p>
      </dgm:t>
    </dgm:pt>
  </dgm:ptLst>
  <dgm:cxnLst>
    <dgm:cxn modelId="{39A34BA9-C2B7-48A9-ACF6-CA040551FAE3}" type="presOf" srcId="{67FF23B7-E8F7-F342-8F41-C3C8BCD92819}" destId="{0205408B-7120-8646-B91A-24416DC62DF5}" srcOrd="0" destOrd="0" presId="urn:microsoft.com/office/officeart/2005/8/layout/hList7#1"/>
    <dgm:cxn modelId="{B2F25DD6-D458-3241-9279-2CABE56D74FE}" srcId="{99B30476-F03D-5E4C-81B4-73BE3B7987A9}" destId="{CF121BE4-5B77-AE4F-A243-867C353259E5}" srcOrd="0" destOrd="0" parTransId="{9785ACED-D061-3440-AFA3-0AF09A457A1B}" sibTransId="{10989E93-2139-8E45-B90D-4A5456D37A59}"/>
    <dgm:cxn modelId="{AD11C19F-A78A-4C2E-A2F2-A838D4F9A54E}" type="presOf" srcId="{10989E93-2139-8E45-B90D-4A5456D37A59}" destId="{0B506CC5-70E3-7C42-BDFB-2EC21DA238CC}" srcOrd="0" destOrd="0" presId="urn:microsoft.com/office/officeart/2005/8/layout/hList7#1"/>
    <dgm:cxn modelId="{EF79DFCC-B9E1-2844-82E3-9CB378A13940}" srcId="{99B30476-F03D-5E4C-81B4-73BE3B7987A9}" destId="{BFF1059F-FFCD-2245-AFD3-E1D641AFA52B}" srcOrd="1" destOrd="0" parTransId="{3D6C2FD8-D317-6C4F-B790-BA32F48542D0}" sibTransId="{B080BC96-BF88-1B4A-A4C9-01398CAE7666}"/>
    <dgm:cxn modelId="{DA703B86-65C6-462C-B44E-5C7222CD073C}" type="presOf" srcId="{A6C8611F-F4FC-C344-9699-41543B6A0E54}" destId="{D258DCE6-64F3-E84D-8BE1-A2319464B22B}" srcOrd="1" destOrd="0" presId="urn:microsoft.com/office/officeart/2005/8/layout/hList7#1"/>
    <dgm:cxn modelId="{9DEF8236-91A3-405C-81DB-1C6FED4F4D4B}" type="presOf" srcId="{0762DC03-7DC0-DF4E-B93C-CCA20316E626}" destId="{DC9E2EB1-9345-0D48-8D24-59036013CE37}" srcOrd="0" destOrd="0" presId="urn:microsoft.com/office/officeart/2005/8/layout/hList7#1"/>
    <dgm:cxn modelId="{A9EC85A9-C106-4C66-8A26-F4EAE0FFD0F2}" type="presOf" srcId="{0762DC03-7DC0-DF4E-B93C-CCA20316E626}" destId="{2C49FA0E-4AE3-B64A-9C84-9C49F668F100}" srcOrd="1" destOrd="0" presId="urn:microsoft.com/office/officeart/2005/8/layout/hList7#1"/>
    <dgm:cxn modelId="{B8F64D5E-2781-4E34-88B7-6C4BD1CF37BD}" type="presOf" srcId="{A6C8611F-F4FC-C344-9699-41543B6A0E54}" destId="{3752488A-6867-F745-B33E-315117C4F614}" srcOrd="0" destOrd="0" presId="urn:microsoft.com/office/officeart/2005/8/layout/hList7#1"/>
    <dgm:cxn modelId="{DACD007A-C55F-4415-ACB4-AA47572BC5F0}" type="presOf" srcId="{99B30476-F03D-5E4C-81B4-73BE3B7987A9}" destId="{C3A755A5-1880-094B-9F76-A51672740D98}" srcOrd="0" destOrd="0" presId="urn:microsoft.com/office/officeart/2005/8/layout/hList7#1"/>
    <dgm:cxn modelId="{AA00E675-59F8-4CB3-9051-3C474A945356}" type="presOf" srcId="{B080BC96-BF88-1B4A-A4C9-01398CAE7666}" destId="{6F3F350F-4236-7A4B-BA5C-06F107DE7779}" srcOrd="0" destOrd="0" presId="urn:microsoft.com/office/officeart/2005/8/layout/hList7#1"/>
    <dgm:cxn modelId="{6443C14F-4C06-46F9-88F8-DE1CD12FE868}" type="presOf" srcId="{BFF1059F-FFCD-2245-AFD3-E1D641AFA52B}" destId="{43214991-2964-A948-80BE-9B8E3CBF1431}" srcOrd="0" destOrd="0" presId="urn:microsoft.com/office/officeart/2005/8/layout/hList7#1"/>
    <dgm:cxn modelId="{1BBAFA26-FDFC-714D-8859-73F5FCCFBCD1}" srcId="{99B30476-F03D-5E4C-81B4-73BE3B7987A9}" destId="{0762DC03-7DC0-DF4E-B93C-CCA20316E626}" srcOrd="2" destOrd="0" parTransId="{10CE7EA2-B262-7447-8EA9-3D304BD7A72F}" sibTransId="{67FF23B7-E8F7-F342-8F41-C3C8BCD92819}"/>
    <dgm:cxn modelId="{487BA1AF-2EA5-4258-9198-8B302029D592}" type="presOf" srcId="{CF121BE4-5B77-AE4F-A243-867C353259E5}" destId="{4F6985F6-C055-7F43-BC9D-1C4AA53FEBB1}" srcOrd="1" destOrd="0" presId="urn:microsoft.com/office/officeart/2005/8/layout/hList7#1"/>
    <dgm:cxn modelId="{E35C288A-D616-4E15-9FCA-6D53104DD9F8}" type="presOf" srcId="{CF121BE4-5B77-AE4F-A243-867C353259E5}" destId="{F91A98F8-6E4E-D74E-993B-A74778D9DD2B}" srcOrd="0" destOrd="0" presId="urn:microsoft.com/office/officeart/2005/8/layout/hList7#1"/>
    <dgm:cxn modelId="{84E1CCFB-82D3-48F6-AAEF-DA5FEA718AEE}" type="presOf" srcId="{BFF1059F-FFCD-2245-AFD3-E1D641AFA52B}" destId="{238A087D-1450-C94E-9259-7BA1B652E143}" srcOrd="1" destOrd="0" presId="urn:microsoft.com/office/officeart/2005/8/layout/hList7#1"/>
    <dgm:cxn modelId="{68CCCC1B-A1CE-6646-B12E-FCF8FC653A5E}" srcId="{99B30476-F03D-5E4C-81B4-73BE3B7987A9}" destId="{A6C8611F-F4FC-C344-9699-41543B6A0E54}" srcOrd="3" destOrd="0" parTransId="{831A00BF-23AB-BB47-B954-DB05403C2715}" sibTransId="{21374411-9F2F-DD40-951F-7D43C4826519}"/>
    <dgm:cxn modelId="{FEA36109-2B94-4B69-B27E-DD70075085EF}" type="presParOf" srcId="{C3A755A5-1880-094B-9F76-A51672740D98}" destId="{2231F67E-B49D-A74D-B82B-1FF421BC1348}" srcOrd="0" destOrd="0" presId="urn:microsoft.com/office/officeart/2005/8/layout/hList7#1"/>
    <dgm:cxn modelId="{D17E2E78-12F1-43F9-8FC0-6240E18C51EE}" type="presParOf" srcId="{C3A755A5-1880-094B-9F76-A51672740D98}" destId="{F12961B3-39C6-974A-BB49-9348D01887C6}" srcOrd="1" destOrd="0" presId="urn:microsoft.com/office/officeart/2005/8/layout/hList7#1"/>
    <dgm:cxn modelId="{39B6112B-7B6A-4A15-8A25-158ED6F7F7BB}" type="presParOf" srcId="{F12961B3-39C6-974A-BB49-9348D01887C6}" destId="{0A4892A3-1D4C-2043-85E7-A58FE017DD93}" srcOrd="0" destOrd="0" presId="urn:microsoft.com/office/officeart/2005/8/layout/hList7#1"/>
    <dgm:cxn modelId="{F4AAB187-C02E-4461-AD5E-CEC668E7FFE3}" type="presParOf" srcId="{0A4892A3-1D4C-2043-85E7-A58FE017DD93}" destId="{F91A98F8-6E4E-D74E-993B-A74778D9DD2B}" srcOrd="0" destOrd="0" presId="urn:microsoft.com/office/officeart/2005/8/layout/hList7#1"/>
    <dgm:cxn modelId="{B96743D7-E5CC-48EA-9B88-FA5006853E1D}" type="presParOf" srcId="{0A4892A3-1D4C-2043-85E7-A58FE017DD93}" destId="{4F6985F6-C055-7F43-BC9D-1C4AA53FEBB1}" srcOrd="1" destOrd="0" presId="urn:microsoft.com/office/officeart/2005/8/layout/hList7#1"/>
    <dgm:cxn modelId="{641CA85B-5731-4A9B-ABFB-36E937AD6808}" type="presParOf" srcId="{0A4892A3-1D4C-2043-85E7-A58FE017DD93}" destId="{5655DD30-6EA9-7949-A6CE-4EFD389627D7}" srcOrd="2" destOrd="0" presId="urn:microsoft.com/office/officeart/2005/8/layout/hList7#1"/>
    <dgm:cxn modelId="{79F79BFA-566B-4950-9A9D-F71030863E3B}" type="presParOf" srcId="{0A4892A3-1D4C-2043-85E7-A58FE017DD93}" destId="{27422579-A0BB-0547-AD70-8CBD969AE8A5}" srcOrd="3" destOrd="0" presId="urn:microsoft.com/office/officeart/2005/8/layout/hList7#1"/>
    <dgm:cxn modelId="{C3585279-6AC9-4D2E-BDBA-F9A2E77E2640}" type="presParOf" srcId="{F12961B3-39C6-974A-BB49-9348D01887C6}" destId="{0B506CC5-70E3-7C42-BDFB-2EC21DA238CC}" srcOrd="1" destOrd="0" presId="urn:microsoft.com/office/officeart/2005/8/layout/hList7#1"/>
    <dgm:cxn modelId="{E61CCAA3-0564-490F-AD54-1AD9A328ED07}" type="presParOf" srcId="{F12961B3-39C6-974A-BB49-9348D01887C6}" destId="{EAC50120-CA7F-F449-A1F0-895D34DDB3DF}" srcOrd="2" destOrd="0" presId="urn:microsoft.com/office/officeart/2005/8/layout/hList7#1"/>
    <dgm:cxn modelId="{D1B07801-E12F-4159-BFAE-B72B8F27B42B}" type="presParOf" srcId="{EAC50120-CA7F-F449-A1F0-895D34DDB3DF}" destId="{43214991-2964-A948-80BE-9B8E3CBF1431}" srcOrd="0" destOrd="0" presId="urn:microsoft.com/office/officeart/2005/8/layout/hList7#1"/>
    <dgm:cxn modelId="{78480C44-23DF-4C20-BCAB-3BB1BCF87166}" type="presParOf" srcId="{EAC50120-CA7F-F449-A1F0-895D34DDB3DF}" destId="{238A087D-1450-C94E-9259-7BA1B652E143}" srcOrd="1" destOrd="0" presId="urn:microsoft.com/office/officeart/2005/8/layout/hList7#1"/>
    <dgm:cxn modelId="{24D291E7-60F3-4617-A31A-1A8A2D6F7197}" type="presParOf" srcId="{EAC50120-CA7F-F449-A1F0-895D34DDB3DF}" destId="{16A0A019-1335-0640-B4DE-ADF68E6C9CA2}" srcOrd="2" destOrd="0" presId="urn:microsoft.com/office/officeart/2005/8/layout/hList7#1"/>
    <dgm:cxn modelId="{C134E822-7AE4-4DB8-968D-E3928CF347DF}" type="presParOf" srcId="{EAC50120-CA7F-F449-A1F0-895D34DDB3DF}" destId="{4BCD969F-5696-2E46-A901-16F66482EF22}" srcOrd="3" destOrd="0" presId="urn:microsoft.com/office/officeart/2005/8/layout/hList7#1"/>
    <dgm:cxn modelId="{2F08E885-FB93-4F53-A6AC-7DBDC522844B}" type="presParOf" srcId="{F12961B3-39C6-974A-BB49-9348D01887C6}" destId="{6F3F350F-4236-7A4B-BA5C-06F107DE7779}" srcOrd="3" destOrd="0" presId="urn:microsoft.com/office/officeart/2005/8/layout/hList7#1"/>
    <dgm:cxn modelId="{8869097E-9808-4A53-9CAA-7FDC36B30E6C}" type="presParOf" srcId="{F12961B3-39C6-974A-BB49-9348D01887C6}" destId="{D41C7CDB-FE50-BF4E-83D2-2D56AE119BCB}" srcOrd="4" destOrd="0" presId="urn:microsoft.com/office/officeart/2005/8/layout/hList7#1"/>
    <dgm:cxn modelId="{E7E83E1A-BCEF-4CDA-B0D8-977A0609FA61}" type="presParOf" srcId="{D41C7CDB-FE50-BF4E-83D2-2D56AE119BCB}" destId="{DC9E2EB1-9345-0D48-8D24-59036013CE37}" srcOrd="0" destOrd="0" presId="urn:microsoft.com/office/officeart/2005/8/layout/hList7#1"/>
    <dgm:cxn modelId="{1919548A-3E28-4DF0-9572-0891286E72B2}" type="presParOf" srcId="{D41C7CDB-FE50-BF4E-83D2-2D56AE119BCB}" destId="{2C49FA0E-4AE3-B64A-9C84-9C49F668F100}" srcOrd="1" destOrd="0" presId="urn:microsoft.com/office/officeart/2005/8/layout/hList7#1"/>
    <dgm:cxn modelId="{C6BF163E-4C64-44E1-AD8D-6C7EA136F0E5}" type="presParOf" srcId="{D41C7CDB-FE50-BF4E-83D2-2D56AE119BCB}" destId="{2E3D089C-10B9-C342-9028-95F7D67E4D65}" srcOrd="2" destOrd="0" presId="urn:microsoft.com/office/officeart/2005/8/layout/hList7#1"/>
    <dgm:cxn modelId="{A3390A37-04C3-439A-846A-90D3CF181E8A}" type="presParOf" srcId="{D41C7CDB-FE50-BF4E-83D2-2D56AE119BCB}" destId="{FF26813A-059C-554A-A127-A937F4BB8611}" srcOrd="3" destOrd="0" presId="urn:microsoft.com/office/officeart/2005/8/layout/hList7#1"/>
    <dgm:cxn modelId="{072965DF-7658-48DD-8D05-205450500840}" type="presParOf" srcId="{F12961B3-39C6-974A-BB49-9348D01887C6}" destId="{0205408B-7120-8646-B91A-24416DC62DF5}" srcOrd="5" destOrd="0" presId="urn:microsoft.com/office/officeart/2005/8/layout/hList7#1"/>
    <dgm:cxn modelId="{90A7142A-AE48-4649-8C5D-A5FA30DC832D}" type="presParOf" srcId="{F12961B3-39C6-974A-BB49-9348D01887C6}" destId="{A3FA53D8-43BD-7B41-A552-F9A8B7DC3D0C}" srcOrd="6" destOrd="0" presId="urn:microsoft.com/office/officeart/2005/8/layout/hList7#1"/>
    <dgm:cxn modelId="{66DC0FB8-051E-4313-AC2B-EF3E917C2EFC}" type="presParOf" srcId="{A3FA53D8-43BD-7B41-A552-F9A8B7DC3D0C}" destId="{3752488A-6867-F745-B33E-315117C4F614}" srcOrd="0" destOrd="0" presId="urn:microsoft.com/office/officeart/2005/8/layout/hList7#1"/>
    <dgm:cxn modelId="{C0E40E63-7A3F-47F2-8B8E-961E7F53B924}" type="presParOf" srcId="{A3FA53D8-43BD-7B41-A552-F9A8B7DC3D0C}" destId="{D258DCE6-64F3-E84D-8BE1-A2319464B22B}" srcOrd="1" destOrd="0" presId="urn:microsoft.com/office/officeart/2005/8/layout/hList7#1"/>
    <dgm:cxn modelId="{F3683E01-9B53-4FB0-98BC-DC0329C3476F}" type="presParOf" srcId="{A3FA53D8-43BD-7B41-A552-F9A8B7DC3D0C}" destId="{A32A9097-DFF9-EA4F-B7E6-D421FE1DC40C}" srcOrd="2" destOrd="0" presId="urn:microsoft.com/office/officeart/2005/8/layout/hList7#1"/>
    <dgm:cxn modelId="{869D504D-4797-4622-BCCB-625E7EDE1B0A}" type="presParOf" srcId="{A3FA53D8-43BD-7B41-A552-F9A8B7DC3D0C}" destId="{AFBB7F58-6D23-A34E-9D8B-2D55BE2FC65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C86F7-7D15-498A-BE4C-821DE9F09753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254BE3-E1E1-4BED-ACB8-E48253D63FEB}">
      <dgm:prSet phldrT="[Text]" custT="1"/>
      <dgm:spPr/>
      <dgm:t>
        <a:bodyPr/>
        <a:lstStyle/>
        <a:p>
          <a:r>
            <a:rPr lang="en-US" sz="1200" dirty="0" smtClean="0"/>
            <a:t>National Standards</a:t>
          </a:r>
          <a:endParaRPr lang="en-US" sz="1200" dirty="0"/>
        </a:p>
      </dgm:t>
    </dgm:pt>
    <dgm:pt modelId="{0083575F-665B-44F2-A871-58D19DFB3C3C}" type="parTrans" cxnId="{68A2EF5C-428F-4907-8E8B-6F847357FBEC}">
      <dgm:prSet/>
      <dgm:spPr/>
      <dgm:t>
        <a:bodyPr/>
        <a:lstStyle/>
        <a:p>
          <a:endParaRPr lang="en-US" sz="2800"/>
        </a:p>
      </dgm:t>
    </dgm:pt>
    <dgm:pt modelId="{0D6A442F-63EE-42E7-BEA7-6E42A51032B9}" type="sibTrans" cxnId="{68A2EF5C-428F-4907-8E8B-6F847357FBEC}">
      <dgm:prSet/>
      <dgm:spPr/>
      <dgm:t>
        <a:bodyPr/>
        <a:lstStyle/>
        <a:p>
          <a:endParaRPr lang="en-US" sz="2800"/>
        </a:p>
      </dgm:t>
    </dgm:pt>
    <dgm:pt modelId="{6BFA0EC4-3BDF-48B7-BD1B-FA4D73CCB4E3}">
      <dgm:prSet phldrT="[Text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dirty="0" smtClean="0"/>
            <a:t>State of Oregon</a:t>
          </a:r>
        </a:p>
        <a:p>
          <a:pPr>
            <a:lnSpc>
              <a:spcPct val="100000"/>
            </a:lnSpc>
          </a:pPr>
          <a:r>
            <a:rPr lang="en-US" sz="1100" dirty="0" smtClean="0"/>
            <a:t> </a:t>
          </a:r>
          <a:r>
            <a:rPr lang="en-US" sz="1100" dirty="0"/>
            <a:t>Standards</a:t>
          </a:r>
        </a:p>
      </dgm:t>
    </dgm:pt>
    <dgm:pt modelId="{DF1FC445-595E-45C0-9704-3F6789CB31E4}" type="parTrans" cxnId="{9A6E1E83-6982-40E1-AE04-759B6521729D}">
      <dgm:prSet/>
      <dgm:spPr/>
      <dgm:t>
        <a:bodyPr/>
        <a:lstStyle/>
        <a:p>
          <a:endParaRPr lang="en-US" sz="2800"/>
        </a:p>
      </dgm:t>
    </dgm:pt>
    <dgm:pt modelId="{438B1788-6FD7-4AAB-97FD-A2108652A61E}" type="sibTrans" cxnId="{9A6E1E83-6982-40E1-AE04-759B6521729D}">
      <dgm:prSet/>
      <dgm:spPr/>
      <dgm:t>
        <a:bodyPr/>
        <a:lstStyle/>
        <a:p>
          <a:endParaRPr lang="en-US" sz="2800"/>
        </a:p>
      </dgm:t>
    </dgm:pt>
    <dgm:pt modelId="{32DD6B03-C069-45BB-987A-239564202D6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smtClean="0"/>
            <a:t>Sweet Home Power</a:t>
          </a:r>
        </a:p>
        <a:p>
          <a:pPr>
            <a:lnSpc>
              <a:spcPct val="100000"/>
            </a:lnSpc>
          </a:pPr>
          <a:r>
            <a:rPr lang="en-US" sz="1400" dirty="0" smtClean="0"/>
            <a:t>Standards</a:t>
          </a:r>
          <a:endParaRPr lang="en-US" sz="1400" dirty="0"/>
        </a:p>
      </dgm:t>
    </dgm:pt>
    <dgm:pt modelId="{728DD0BE-1FCC-4DFE-B376-4CDF3D9B6630}" type="parTrans" cxnId="{A5AC15F7-75AD-4C6B-8910-21AC9412920D}">
      <dgm:prSet/>
      <dgm:spPr/>
      <dgm:t>
        <a:bodyPr/>
        <a:lstStyle/>
        <a:p>
          <a:endParaRPr lang="en-US" sz="2800"/>
        </a:p>
      </dgm:t>
    </dgm:pt>
    <dgm:pt modelId="{C12FA3D3-D5A7-46A3-8068-7EE02C9E9F79}" type="sibTrans" cxnId="{A5AC15F7-75AD-4C6B-8910-21AC9412920D}">
      <dgm:prSet/>
      <dgm:spPr/>
      <dgm:t>
        <a:bodyPr/>
        <a:lstStyle/>
        <a:p>
          <a:endParaRPr lang="en-US" sz="2800"/>
        </a:p>
      </dgm:t>
    </dgm:pt>
    <dgm:pt modelId="{E03B607C-1AE4-4041-86CE-A1FE8F8F0AD0}" type="pres">
      <dgm:prSet presAssocID="{CD8C86F7-7D15-498A-BE4C-821DE9F0975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BF077-F039-4691-B80B-453B7EE1C745}" type="pres">
      <dgm:prSet presAssocID="{CD8C86F7-7D15-498A-BE4C-821DE9F09753}" presName="comp1" presStyleCnt="0"/>
      <dgm:spPr/>
    </dgm:pt>
    <dgm:pt modelId="{DA7DEDC6-D547-4F5D-BCCD-0950EE357DD8}" type="pres">
      <dgm:prSet presAssocID="{CD8C86F7-7D15-498A-BE4C-821DE9F09753}" presName="circle1" presStyleLbl="node1" presStyleIdx="0" presStyleCnt="3" custLinFactNeighborY="2041"/>
      <dgm:spPr/>
      <dgm:t>
        <a:bodyPr/>
        <a:lstStyle/>
        <a:p>
          <a:endParaRPr lang="en-US"/>
        </a:p>
      </dgm:t>
    </dgm:pt>
    <dgm:pt modelId="{254FD1D6-8EED-419F-AA28-59A75EC58C70}" type="pres">
      <dgm:prSet presAssocID="{CD8C86F7-7D15-498A-BE4C-821DE9F0975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42187-07A6-43C7-AB66-1BB044F65D28}" type="pres">
      <dgm:prSet presAssocID="{CD8C86F7-7D15-498A-BE4C-821DE9F09753}" presName="comp2" presStyleCnt="0"/>
      <dgm:spPr/>
    </dgm:pt>
    <dgm:pt modelId="{1F71979B-4FC7-4A8B-B3C0-6E0E54DCEE94}" type="pres">
      <dgm:prSet presAssocID="{CD8C86F7-7D15-498A-BE4C-821DE9F09753}" presName="circle2" presStyleLbl="node1" presStyleIdx="1" presStyleCnt="3"/>
      <dgm:spPr/>
      <dgm:t>
        <a:bodyPr/>
        <a:lstStyle/>
        <a:p>
          <a:endParaRPr lang="en-US"/>
        </a:p>
      </dgm:t>
    </dgm:pt>
    <dgm:pt modelId="{A6B90100-E660-4D50-AF29-24420A2F439A}" type="pres">
      <dgm:prSet presAssocID="{CD8C86F7-7D15-498A-BE4C-821DE9F0975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C9DAC-584C-4ED9-AF80-6E8DB7011228}" type="pres">
      <dgm:prSet presAssocID="{CD8C86F7-7D15-498A-BE4C-821DE9F09753}" presName="comp3" presStyleCnt="0"/>
      <dgm:spPr/>
    </dgm:pt>
    <dgm:pt modelId="{8B42D353-2B30-4913-B194-23AD8E8759DF}" type="pres">
      <dgm:prSet presAssocID="{CD8C86F7-7D15-498A-BE4C-821DE9F09753}" presName="circle3" presStyleLbl="node1" presStyleIdx="2" presStyleCnt="3" custLinFactNeighborX="-1884" custLinFactNeighborY="-4382"/>
      <dgm:spPr/>
      <dgm:t>
        <a:bodyPr/>
        <a:lstStyle/>
        <a:p>
          <a:endParaRPr lang="en-US"/>
        </a:p>
      </dgm:t>
    </dgm:pt>
    <dgm:pt modelId="{ADDD7BE7-745D-4A10-A9B9-1A43988D1ACB}" type="pres">
      <dgm:prSet presAssocID="{CD8C86F7-7D15-498A-BE4C-821DE9F0975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A88E4-2D2A-420D-AF94-FD28B1413C60}" type="presOf" srcId="{6BFA0EC4-3BDF-48B7-BD1B-FA4D73CCB4E3}" destId="{A6B90100-E660-4D50-AF29-24420A2F439A}" srcOrd="1" destOrd="0" presId="urn:microsoft.com/office/officeart/2005/8/layout/venn2"/>
    <dgm:cxn modelId="{A5AC15F7-75AD-4C6B-8910-21AC9412920D}" srcId="{CD8C86F7-7D15-498A-BE4C-821DE9F09753}" destId="{32DD6B03-C069-45BB-987A-239564202D68}" srcOrd="2" destOrd="0" parTransId="{728DD0BE-1FCC-4DFE-B376-4CDF3D9B6630}" sibTransId="{C12FA3D3-D5A7-46A3-8068-7EE02C9E9F79}"/>
    <dgm:cxn modelId="{A1C863DE-173A-4A80-8013-332C05CA8567}" type="presOf" srcId="{9C254BE3-E1E1-4BED-ACB8-E48253D63FEB}" destId="{254FD1D6-8EED-419F-AA28-59A75EC58C70}" srcOrd="1" destOrd="0" presId="urn:microsoft.com/office/officeart/2005/8/layout/venn2"/>
    <dgm:cxn modelId="{9A6E1E83-6982-40E1-AE04-759B6521729D}" srcId="{CD8C86F7-7D15-498A-BE4C-821DE9F09753}" destId="{6BFA0EC4-3BDF-48B7-BD1B-FA4D73CCB4E3}" srcOrd="1" destOrd="0" parTransId="{DF1FC445-595E-45C0-9704-3F6789CB31E4}" sibTransId="{438B1788-6FD7-4AAB-97FD-A2108652A61E}"/>
    <dgm:cxn modelId="{453038B6-4EE8-4CE3-9AE1-D8FDFD8F6147}" type="presOf" srcId="{CD8C86F7-7D15-498A-BE4C-821DE9F09753}" destId="{E03B607C-1AE4-4041-86CE-A1FE8F8F0AD0}" srcOrd="0" destOrd="0" presId="urn:microsoft.com/office/officeart/2005/8/layout/venn2"/>
    <dgm:cxn modelId="{201C7B1A-0583-4518-875B-87DF62C8EA6B}" type="presOf" srcId="{32DD6B03-C069-45BB-987A-239564202D68}" destId="{ADDD7BE7-745D-4A10-A9B9-1A43988D1ACB}" srcOrd="1" destOrd="0" presId="urn:microsoft.com/office/officeart/2005/8/layout/venn2"/>
    <dgm:cxn modelId="{B23BDA38-F3A6-4584-AF7D-94275C08A86E}" type="presOf" srcId="{32DD6B03-C069-45BB-987A-239564202D68}" destId="{8B42D353-2B30-4913-B194-23AD8E8759DF}" srcOrd="0" destOrd="0" presId="urn:microsoft.com/office/officeart/2005/8/layout/venn2"/>
    <dgm:cxn modelId="{FE5C339C-C55C-447E-A125-DC72258768C3}" type="presOf" srcId="{6BFA0EC4-3BDF-48B7-BD1B-FA4D73CCB4E3}" destId="{1F71979B-4FC7-4A8B-B3C0-6E0E54DCEE94}" srcOrd="0" destOrd="0" presId="urn:microsoft.com/office/officeart/2005/8/layout/venn2"/>
    <dgm:cxn modelId="{68A2EF5C-428F-4907-8E8B-6F847357FBEC}" srcId="{CD8C86F7-7D15-498A-BE4C-821DE9F09753}" destId="{9C254BE3-E1E1-4BED-ACB8-E48253D63FEB}" srcOrd="0" destOrd="0" parTransId="{0083575F-665B-44F2-A871-58D19DFB3C3C}" sibTransId="{0D6A442F-63EE-42E7-BEA7-6E42A51032B9}"/>
    <dgm:cxn modelId="{E94D1B8D-2ABB-4280-A9FE-2BA380BACB18}" type="presOf" srcId="{9C254BE3-E1E1-4BED-ACB8-E48253D63FEB}" destId="{DA7DEDC6-D547-4F5D-BCCD-0950EE357DD8}" srcOrd="0" destOrd="0" presId="urn:microsoft.com/office/officeart/2005/8/layout/venn2"/>
    <dgm:cxn modelId="{53DCB29F-AA9D-4776-BA5B-7D7969E87E9D}" type="presParOf" srcId="{E03B607C-1AE4-4041-86CE-A1FE8F8F0AD0}" destId="{D62BF077-F039-4691-B80B-453B7EE1C745}" srcOrd="0" destOrd="0" presId="urn:microsoft.com/office/officeart/2005/8/layout/venn2"/>
    <dgm:cxn modelId="{0386F8E4-594C-4D26-AB73-2CE9CEFD77A9}" type="presParOf" srcId="{D62BF077-F039-4691-B80B-453B7EE1C745}" destId="{DA7DEDC6-D547-4F5D-BCCD-0950EE357DD8}" srcOrd="0" destOrd="0" presId="urn:microsoft.com/office/officeart/2005/8/layout/venn2"/>
    <dgm:cxn modelId="{9F6AED00-90E5-469C-B565-A03415D48E4B}" type="presParOf" srcId="{D62BF077-F039-4691-B80B-453B7EE1C745}" destId="{254FD1D6-8EED-419F-AA28-59A75EC58C70}" srcOrd="1" destOrd="0" presId="urn:microsoft.com/office/officeart/2005/8/layout/venn2"/>
    <dgm:cxn modelId="{678E5E1A-0F77-4615-9B74-49C3C2BF0C21}" type="presParOf" srcId="{E03B607C-1AE4-4041-86CE-A1FE8F8F0AD0}" destId="{B7542187-07A6-43C7-AB66-1BB044F65D28}" srcOrd="1" destOrd="0" presId="urn:microsoft.com/office/officeart/2005/8/layout/venn2"/>
    <dgm:cxn modelId="{FE84ECFD-1183-4A78-B5AF-7F7C9F03C617}" type="presParOf" srcId="{B7542187-07A6-43C7-AB66-1BB044F65D28}" destId="{1F71979B-4FC7-4A8B-B3C0-6E0E54DCEE94}" srcOrd="0" destOrd="0" presId="urn:microsoft.com/office/officeart/2005/8/layout/venn2"/>
    <dgm:cxn modelId="{74FF1352-3CC6-4EDF-B49E-295791DDD67A}" type="presParOf" srcId="{B7542187-07A6-43C7-AB66-1BB044F65D28}" destId="{A6B90100-E660-4D50-AF29-24420A2F439A}" srcOrd="1" destOrd="0" presId="urn:microsoft.com/office/officeart/2005/8/layout/venn2"/>
    <dgm:cxn modelId="{FA3ED966-E6F2-4B45-AE14-0AB3C8DACA2E}" type="presParOf" srcId="{E03B607C-1AE4-4041-86CE-A1FE8F8F0AD0}" destId="{86CC9DAC-584C-4ED9-AF80-6E8DB7011228}" srcOrd="2" destOrd="0" presId="urn:microsoft.com/office/officeart/2005/8/layout/venn2"/>
    <dgm:cxn modelId="{96BDD141-F6BE-4C6E-8B8F-E76D3DBACCD3}" type="presParOf" srcId="{86CC9DAC-584C-4ED9-AF80-6E8DB7011228}" destId="{8B42D353-2B30-4913-B194-23AD8E8759DF}" srcOrd="0" destOrd="0" presId="urn:microsoft.com/office/officeart/2005/8/layout/venn2"/>
    <dgm:cxn modelId="{1FF72FD1-E616-4C93-BEA3-2F5456C04BFD}" type="presParOf" srcId="{86CC9DAC-584C-4ED9-AF80-6E8DB7011228}" destId="{ADDD7BE7-745D-4A10-A9B9-1A43988D1AC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A98F8-6E4E-D74E-993B-A74778D9DD2B}">
      <dsp:nvSpPr>
        <dsp:cNvPr id="0" name=""/>
        <dsp:cNvSpPr/>
      </dsp:nvSpPr>
      <dsp:spPr>
        <a:xfrm>
          <a:off x="2100" y="0"/>
          <a:ext cx="2201677" cy="57150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What do we want students to know and be able to do?</a:t>
          </a:r>
          <a:endParaRPr lang="en-US" sz="2600" kern="1200" dirty="0"/>
        </a:p>
      </dsp:txBody>
      <dsp:txXfrm>
        <a:off x="2100" y="2286000"/>
        <a:ext cx="2201677" cy="2286000"/>
      </dsp:txXfrm>
    </dsp:sp>
    <dsp:sp modelId="{27422579-A0BB-0547-AD70-8CBD969AE8A5}">
      <dsp:nvSpPr>
        <dsp:cNvPr id="0" name=""/>
        <dsp:cNvSpPr/>
      </dsp:nvSpPr>
      <dsp:spPr>
        <a:xfrm>
          <a:off x="151391" y="342900"/>
          <a:ext cx="1903095" cy="19030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14991-2964-A948-80BE-9B8E3CBF1431}">
      <dsp:nvSpPr>
        <dsp:cNvPr id="0" name=""/>
        <dsp:cNvSpPr/>
      </dsp:nvSpPr>
      <dsp:spPr>
        <a:xfrm>
          <a:off x="2269828" y="0"/>
          <a:ext cx="2201677" cy="57150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How will we know if students have learned it? </a:t>
          </a:r>
          <a:endParaRPr lang="en-US" sz="2600" kern="1200" dirty="0"/>
        </a:p>
      </dsp:txBody>
      <dsp:txXfrm>
        <a:off x="2269828" y="2286000"/>
        <a:ext cx="2201677" cy="2286000"/>
      </dsp:txXfrm>
    </dsp:sp>
    <dsp:sp modelId="{4BCD969F-5696-2E46-A901-16F66482EF22}">
      <dsp:nvSpPr>
        <dsp:cNvPr id="0" name=""/>
        <dsp:cNvSpPr/>
      </dsp:nvSpPr>
      <dsp:spPr>
        <a:xfrm>
          <a:off x="2419119" y="342900"/>
          <a:ext cx="1903095" cy="1903095"/>
        </a:xfrm>
        <a:prstGeom prst="ellipse">
          <a:avLst/>
        </a:prstGeom>
        <a:solidFill>
          <a:schemeClr val="accent1">
            <a:tint val="50000"/>
            <a:hueOff val="24112"/>
            <a:satOff val="-927"/>
            <a:lumOff val="3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E2EB1-9345-0D48-8D24-59036013CE37}">
      <dsp:nvSpPr>
        <dsp:cNvPr id="0" name=""/>
        <dsp:cNvSpPr/>
      </dsp:nvSpPr>
      <dsp:spPr>
        <a:xfrm>
          <a:off x="4537556" y="0"/>
          <a:ext cx="2201677" cy="57150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What will we do if students haven’t  learned it? </a:t>
          </a:r>
          <a:endParaRPr lang="en-US" sz="2600" kern="1200" dirty="0"/>
        </a:p>
      </dsp:txBody>
      <dsp:txXfrm>
        <a:off x="4537556" y="2286000"/>
        <a:ext cx="2201677" cy="2286000"/>
      </dsp:txXfrm>
    </dsp:sp>
    <dsp:sp modelId="{FF26813A-059C-554A-A127-A937F4BB8611}">
      <dsp:nvSpPr>
        <dsp:cNvPr id="0" name=""/>
        <dsp:cNvSpPr/>
      </dsp:nvSpPr>
      <dsp:spPr>
        <a:xfrm>
          <a:off x="4686848" y="342900"/>
          <a:ext cx="1903095" cy="1903095"/>
        </a:xfrm>
        <a:prstGeom prst="ellipse">
          <a:avLst/>
        </a:prstGeom>
        <a:solidFill>
          <a:schemeClr val="accent1">
            <a:tint val="50000"/>
            <a:hueOff val="48224"/>
            <a:satOff val="-1853"/>
            <a:lumOff val="6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2488A-6867-F745-B33E-315117C4F614}">
      <dsp:nvSpPr>
        <dsp:cNvPr id="0" name=""/>
        <dsp:cNvSpPr/>
      </dsp:nvSpPr>
      <dsp:spPr>
        <a:xfrm>
          <a:off x="6805284" y="0"/>
          <a:ext cx="2201677" cy="57150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What will we do if students already know it?</a:t>
          </a:r>
          <a:endParaRPr lang="en-US" sz="2600" kern="1200" dirty="0"/>
        </a:p>
      </dsp:txBody>
      <dsp:txXfrm>
        <a:off x="6805284" y="2286000"/>
        <a:ext cx="2201677" cy="2286000"/>
      </dsp:txXfrm>
    </dsp:sp>
    <dsp:sp modelId="{AFBB7F58-6D23-A34E-9D8B-2D55BE2FC655}">
      <dsp:nvSpPr>
        <dsp:cNvPr id="0" name=""/>
        <dsp:cNvSpPr/>
      </dsp:nvSpPr>
      <dsp:spPr>
        <a:xfrm>
          <a:off x="6954576" y="342900"/>
          <a:ext cx="1903095" cy="1903095"/>
        </a:xfrm>
        <a:prstGeom prst="ellipse">
          <a:avLst/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1F67E-B49D-A74D-B82B-1FF421BC1348}">
      <dsp:nvSpPr>
        <dsp:cNvPr id="0" name=""/>
        <dsp:cNvSpPr/>
      </dsp:nvSpPr>
      <dsp:spPr>
        <a:xfrm>
          <a:off x="360362" y="4514851"/>
          <a:ext cx="8288337" cy="971547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DEDC6-D547-4F5D-BCCD-0950EE357DD8}">
      <dsp:nvSpPr>
        <dsp:cNvPr id="0" name=""/>
        <dsp:cNvSpPr/>
      </dsp:nvSpPr>
      <dsp:spPr>
        <a:xfrm>
          <a:off x="1200425" y="0"/>
          <a:ext cx="3028305" cy="30283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National Standards</a:t>
          </a:r>
          <a:endParaRPr lang="en-US" sz="1200" kern="1200" dirty="0"/>
        </a:p>
      </dsp:txBody>
      <dsp:txXfrm>
        <a:off x="2185381" y="151415"/>
        <a:ext cx="1058392" cy="454245"/>
      </dsp:txXfrm>
    </dsp:sp>
    <dsp:sp modelId="{1F71979B-4FC7-4A8B-B3C0-6E0E54DCEE94}">
      <dsp:nvSpPr>
        <dsp:cNvPr id="0" name=""/>
        <dsp:cNvSpPr/>
      </dsp:nvSpPr>
      <dsp:spPr>
        <a:xfrm>
          <a:off x="1578963" y="757076"/>
          <a:ext cx="2271228" cy="2271228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State of Oregon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100" kern="1200" dirty="0"/>
            <a:t>Standards</a:t>
          </a:r>
        </a:p>
      </dsp:txBody>
      <dsp:txXfrm>
        <a:off x="2185381" y="899028"/>
        <a:ext cx="1058392" cy="425855"/>
      </dsp:txXfrm>
    </dsp:sp>
    <dsp:sp modelId="{8B42D353-2B30-4913-B194-23AD8E8759DF}">
      <dsp:nvSpPr>
        <dsp:cNvPr id="0" name=""/>
        <dsp:cNvSpPr/>
      </dsp:nvSpPr>
      <dsp:spPr>
        <a:xfrm>
          <a:off x="1928975" y="1447802"/>
          <a:ext cx="1514152" cy="1514152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Sweet Home Power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Standards</a:t>
          </a:r>
          <a:endParaRPr lang="en-US" sz="1400" kern="1200" dirty="0"/>
        </a:p>
      </dsp:txBody>
      <dsp:txXfrm>
        <a:off x="2150717" y="1826340"/>
        <a:ext cx="1070667" cy="75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731F4C-6A7A-41FF-9274-352D5EBE434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9AC21-92AA-478F-9E6D-94745CCF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D2CEB7-4CA2-49C4-9D24-BAE9A18BB09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A693B1-2BBE-4042-9C7D-09811F30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EB240-D49B-6D44-B6EA-74C8228A99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address the first target of our</a:t>
            </a:r>
            <a:r>
              <a:rPr lang="en-US" baseline="0" dirty="0" smtClean="0"/>
              <a:t> learning, we need to </a:t>
            </a:r>
            <a:r>
              <a:rPr lang="en-US" dirty="0"/>
              <a:t>differentiate between formative and summative assessments.</a:t>
            </a:r>
          </a:p>
          <a:p>
            <a:endParaRPr lang="en-US" dirty="0"/>
          </a:p>
          <a:p>
            <a:r>
              <a:rPr lang="en-US" dirty="0"/>
              <a:t>(click return) and have participants read the first definition</a:t>
            </a:r>
          </a:p>
          <a:p>
            <a:r>
              <a:rPr lang="en-US" dirty="0"/>
              <a:t>(click return) and have participants read the second definition</a:t>
            </a:r>
          </a:p>
          <a:p>
            <a:endParaRPr lang="en-US" dirty="0"/>
          </a:p>
          <a:p>
            <a:r>
              <a:rPr lang="en-US" dirty="0"/>
              <a:t>In partners, discuss the key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2B6E3-865A-C940-BE65-1B87713195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188D-AB27-4878-8F21-9F42811CAE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game</a:t>
            </a:r>
          </a:p>
          <a:p>
            <a:endParaRPr lang="en-US" dirty="0" smtClean="0"/>
          </a:p>
          <a:p>
            <a:r>
              <a:rPr lang="en-US" dirty="0" smtClean="0"/>
              <a:t>In our terms</a:t>
            </a:r>
            <a:r>
              <a:rPr lang="en-US" baseline="0" dirty="0" smtClean="0"/>
              <a:t> this is the summative assessment.  This is the assessment OF learning.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of assessment OF learning:</a:t>
            </a:r>
          </a:p>
          <a:p>
            <a:r>
              <a:rPr lang="en-US" dirty="0" smtClean="0"/>
              <a:t>•Summative</a:t>
            </a:r>
            <a:r>
              <a:rPr lang="en-US" baseline="0" dirty="0" smtClean="0"/>
              <a:t> assessment for unit, quarter, semester, grade level, or course of study</a:t>
            </a:r>
          </a:p>
          <a:p>
            <a:r>
              <a:rPr lang="en-US" baseline="0" dirty="0" smtClean="0"/>
              <a:t>•Provides a “status report” on degree of student proficiency or mastery relative to targeted standards.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188D-AB27-4878-8F21-9F42811CAE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D57E-8D83-4C03-B41D-CE1110A2B50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2996-F1E9-4DE0-9B1D-B21542FD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991" y="44230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Sweet Home  </a:t>
            </a:r>
            <a:br>
              <a:rPr lang="en-US" dirty="0" smtClean="0"/>
            </a:br>
            <a:r>
              <a:rPr lang="en-US" dirty="0" smtClean="0"/>
              <a:t>Assessment Basics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486400"/>
            <a:ext cx="6400800" cy="1752600"/>
          </a:xfrm>
        </p:spPr>
        <p:txBody>
          <a:bodyPr/>
          <a:lstStyle/>
          <a:p>
            <a:r>
              <a:rPr lang="en-US" dirty="0" smtClean="0"/>
              <a:t>August,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8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Formative Assessments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093231"/>
              </p:ext>
            </p:extLst>
          </p:nvPr>
        </p:nvGraphicFramePr>
        <p:xfrm>
          <a:off x="1752600" y="680018"/>
          <a:ext cx="6553200" cy="617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9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is it?</a:t>
                      </a:r>
                    </a:p>
                    <a:p>
                      <a:r>
                        <a:rPr lang="en-US" b="0" dirty="0" smtClean="0"/>
                        <a:t>A process of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questioning, testing or demonstration </a:t>
                      </a:r>
                      <a:r>
                        <a:rPr lang="en-US" b="0" dirty="0" smtClean="0"/>
                        <a:t>used to identify how a student is learning, where his strengths and weaknesses lie, and the potential strategies to improve that learning.  It focuses</a:t>
                      </a:r>
                      <a:r>
                        <a:rPr lang="en-US" b="0" baseline="0" dirty="0" smtClean="0"/>
                        <a:t> on individual growth.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Who is being</a:t>
                      </a:r>
                      <a:r>
                        <a:rPr lang="en-US" b="1" baseline="0" dirty="0" smtClean="0"/>
                        <a:t> measured?</a:t>
                      </a:r>
                    </a:p>
                    <a:p>
                      <a:r>
                        <a:rPr lang="en-US" baseline="0" dirty="0" smtClean="0"/>
                        <a:t>Individual students.  The way they answer gives insight into their learning process and how to support it.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Often?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Ongoing: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Often as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part of a cycle </a:t>
                      </a:r>
                      <a:r>
                        <a:rPr lang="en-US" baseline="0" dirty="0" smtClean="0"/>
                        <a:t>of instruction and feedback over time.  Results are immediate or very rapid.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what purpose?</a:t>
                      </a:r>
                    </a:p>
                    <a:p>
                      <a:r>
                        <a:rPr lang="en-US" dirty="0" smtClean="0"/>
                        <a:t>To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diagnose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r>
                        <a:rPr lang="en-US" baseline="0" dirty="0" smtClean="0"/>
                        <a:t>in students’ understanding or gaps in skills, and to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help teachers </a:t>
                      </a:r>
                      <a:r>
                        <a:rPr lang="en-US" baseline="0" dirty="0" smtClean="0"/>
                        <a:t>decide next steps in instruction.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4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strategies</a:t>
                      </a:r>
                      <a:r>
                        <a:rPr lang="en-US" b="1" baseline="0" dirty="0" smtClean="0"/>
                        <a:t> are used?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Written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oral</a:t>
                      </a:r>
                      <a:r>
                        <a:rPr lang="en-US" baseline="0" dirty="0" smtClean="0"/>
                        <a:t> test questions,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observation</a:t>
                      </a:r>
                      <a:r>
                        <a:rPr lang="en-US" baseline="0" dirty="0" smtClean="0"/>
                        <a:t> protocols designed to identify problems areas or misconceptions in learning.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K:\Shared-Assessment\Board Presentations\2015-16\20151123 - Assessment System\Types of Assessments  A Head-to-Head Comparison - Education Week_files\EducationWeekMast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685801"/>
            <a:ext cx="3077005" cy="428685"/>
          </a:xfrm>
          <a:prstGeom prst="rect">
            <a:avLst/>
          </a:prstGeom>
          <a:noFill/>
        </p:spPr>
      </p:pic>
      <p:pic>
        <p:nvPicPr>
          <p:cNvPr id="6" name="Picture 2" descr="Grand Blanc High School football practice"/>
          <p:cNvPicPr>
            <a:picLocks noChangeAspect="1" noChangeArrowheads="1"/>
          </p:cNvPicPr>
          <p:nvPr/>
        </p:nvPicPr>
        <p:blipFill>
          <a:blip r:embed="rId3" cstate="print"/>
          <a:srcRect l="3701" r="7477"/>
          <a:stretch>
            <a:fillRect/>
          </a:stretch>
        </p:blipFill>
        <p:spPr bwMode="auto">
          <a:xfrm>
            <a:off x="8153400" y="234315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3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Interim Assessments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52260"/>
              </p:ext>
            </p:extLst>
          </p:nvPr>
        </p:nvGraphicFramePr>
        <p:xfrm>
          <a:off x="899886" y="680018"/>
          <a:ext cx="8447314" cy="631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9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is it?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interim assessment is a comparison of student understanding or performance against a set of </a:t>
                      </a: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uniform standards within the same school year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may contain </a:t>
                      </a: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 elements of formative and summative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assessments, or a summative test of a smaller section of content, like a unit or semester. 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5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Who is being</a:t>
                      </a:r>
                      <a:r>
                        <a:rPr lang="en-US" b="1" baseline="0" dirty="0" smtClean="0"/>
                        <a:t> measured?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students or classes. </a:t>
                      </a:r>
                      <a:endParaRPr lang="en-US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Often?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Intermittent: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 at the end of a quarter or semester, or a midpoint of a curricular unit. Results are generally received in enough time to affect instruction in the same school year. </a:t>
                      </a:r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what purpose?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help educators or administrators</a:t>
                      </a: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track students’ academic trajectory toward long-term goals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Depending on the timing of assessment feedback, this may be used more to </a:t>
                      </a:r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 instruction or to evaluate the quality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learning environment. </a:t>
                      </a:r>
                      <a:endParaRPr lang="en-US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4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strategies</a:t>
                      </a:r>
                      <a:r>
                        <a:rPr lang="en-US" b="1" baseline="0" dirty="0" smtClean="0"/>
                        <a:t> are used?</a:t>
                      </a:r>
                    </a:p>
                    <a:p>
                      <a:r>
                        <a:rPr 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 a condensed form of an annual summative assessment, e.g. a shorter term paper or test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may be developed by the teacher or school, bought commercially, or be part of a larger state assessment system.</a:t>
                      </a:r>
                      <a:endParaRPr lang="en-US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K:\Shared-Assessment\Board Presentations\2015-16\20151123 - Assessment System\Types of Assessments  A Head-to-Head Comparison - Education Week_files\EducationWeekMast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685801"/>
            <a:ext cx="3077005" cy="428685"/>
          </a:xfrm>
          <a:prstGeom prst="rect">
            <a:avLst/>
          </a:prstGeom>
          <a:noFill/>
        </p:spPr>
      </p:pic>
      <p:pic>
        <p:nvPicPr>
          <p:cNvPr id="7" name="Picture 2" descr="http://www.chspiratefootball.com/pictures/2007/r0169.jpg"/>
          <p:cNvPicPr>
            <a:picLocks noChangeAspect="1" noChangeArrowheads="1"/>
          </p:cNvPicPr>
          <p:nvPr/>
        </p:nvPicPr>
        <p:blipFill>
          <a:blip r:embed="rId3" cstate="print"/>
          <a:srcRect l="8889" r="2222"/>
          <a:stretch>
            <a:fillRect/>
          </a:stretch>
        </p:blipFill>
        <p:spPr bwMode="auto">
          <a:xfrm>
            <a:off x="9136742" y="2075542"/>
            <a:ext cx="2148115" cy="1611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51738"/>
              </p:ext>
            </p:extLst>
          </p:nvPr>
        </p:nvGraphicFramePr>
        <p:xfrm>
          <a:off x="1752600" y="1061849"/>
          <a:ext cx="6553200" cy="516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7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is it?</a:t>
                      </a:r>
                    </a:p>
                    <a:p>
                      <a:r>
                        <a:rPr lang="en-US" dirty="0" smtClean="0"/>
                        <a:t>Summative assessment</a:t>
                      </a:r>
                      <a:r>
                        <a:rPr lang="en-US" baseline="0" dirty="0" smtClean="0"/>
                        <a:t> is a comparison of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performance of a student or group of students against a set of uniform standards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Who is being</a:t>
                      </a:r>
                      <a:r>
                        <a:rPr lang="en-US" b="1" baseline="0" dirty="0" smtClean="0"/>
                        <a:t> measured?</a:t>
                      </a:r>
                    </a:p>
                    <a:p>
                      <a:r>
                        <a:rPr lang="en-US" baseline="0" dirty="0" smtClean="0"/>
                        <a:t>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educational environment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7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Often?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Point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in time: </a:t>
                      </a:r>
                      <a:r>
                        <a:rPr lang="en-US" baseline="0" dirty="0" smtClean="0"/>
                        <a:t>Often at the end of a curricular unit or course, or annually at the same time each school year.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8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what purpose?</a:t>
                      </a:r>
                    </a:p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give an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overall description </a:t>
                      </a:r>
                      <a:r>
                        <a:rPr lang="en-US" baseline="0" dirty="0" smtClean="0"/>
                        <a:t>of student’s status and evaluate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effectiveness of the educational environment</a:t>
                      </a:r>
                      <a:r>
                        <a:rPr lang="en-US" baseline="0" dirty="0" smtClean="0"/>
                        <a:t>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strategies</a:t>
                      </a:r>
                      <a:r>
                        <a:rPr lang="en-US" b="1" baseline="0" dirty="0" smtClean="0"/>
                        <a:t> are used?</a:t>
                      </a:r>
                    </a:p>
                    <a:p>
                      <a:r>
                        <a:rPr lang="en-US" baseline="0" dirty="0" smtClean="0"/>
                        <a:t>Summative assessments are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standardized</a:t>
                      </a:r>
                      <a:r>
                        <a:rPr lang="en-US" baseline="0" dirty="0" smtClean="0"/>
                        <a:t> to make comparisons among students, classes, or schools.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K:\Shared-Assessment\Board Presentations\2015-16\20151123 - Assessment System\Types of Assessments  A Head-to-Head Comparison - Education Week_files\EducationWeekMast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143001"/>
            <a:ext cx="3077005" cy="42868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1219200"/>
            <a:ext cx="2590800" cy="224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190057" cy="2473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7672" y="518615"/>
            <a:ext cx="1937982" cy="900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31" y="3666215"/>
            <a:ext cx="10153793" cy="25007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7672" y="3837295"/>
            <a:ext cx="1937982" cy="900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9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3846"/>
            <a:ext cx="10515600" cy="1325563"/>
          </a:xfrm>
        </p:spPr>
        <p:txBody>
          <a:bodyPr/>
          <a:lstStyle/>
          <a:p>
            <a:r>
              <a:rPr lang="en-US" dirty="0" smtClean="0"/>
              <a:t>District Assessment </a:t>
            </a:r>
            <a:r>
              <a:rPr lang="en-US" dirty="0"/>
              <a:t>C</a:t>
            </a:r>
            <a:r>
              <a:rPr lang="en-US" dirty="0" smtClean="0"/>
              <a:t>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28" y="971018"/>
            <a:ext cx="10203543" cy="69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District System of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83591"/>
              </p:ext>
            </p:extLst>
          </p:nvPr>
        </p:nvGraphicFramePr>
        <p:xfrm>
          <a:off x="1828800" y="1447800"/>
          <a:ext cx="8610600" cy="536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70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Formative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Interim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Summative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State</a:t>
                      </a:r>
                      <a:endParaRPr lang="en-US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Kindergarten Assessment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Smarter Balanced (3-8,11)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OSAS Science (5,8,HS)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ELPA (K-12 ELL)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1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District</a:t>
                      </a:r>
                      <a:endParaRPr lang="en-US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SBAC Interim</a:t>
                      </a:r>
                      <a:r>
                        <a:rPr lang="en-US" baseline="0" dirty="0" smtClean="0"/>
                        <a:t> Blocks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DIBELS (K-5)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4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School/Teacher</a:t>
                      </a:r>
                      <a:endParaRPr lang="en-US" sz="20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Check</a:t>
                      </a:r>
                      <a:r>
                        <a:rPr lang="en-US" baseline="0" dirty="0" smtClean="0"/>
                        <a:t>s for </a:t>
                      </a:r>
                      <a:r>
                        <a:rPr lang="en-US" dirty="0" smtClean="0"/>
                        <a:t>Understanding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Cold Calls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White</a:t>
                      </a:r>
                      <a:r>
                        <a:rPr lang="en-US" baseline="0" dirty="0" smtClean="0"/>
                        <a:t> Boards</a:t>
                      </a:r>
                      <a:endParaRPr lang="en-US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Exit</a:t>
                      </a:r>
                      <a:r>
                        <a:rPr lang="en-US" baseline="0" dirty="0" smtClean="0"/>
                        <a:t> Tickets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Etc…</a:t>
                      </a:r>
                      <a:endParaRPr lang="en-US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Quizzes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CFAs developed</a:t>
                      </a:r>
                      <a:r>
                        <a:rPr lang="en-US" baseline="0" dirty="0" smtClean="0"/>
                        <a:t> by PLCs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Tests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Classroom Tests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Mid-Terms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Finals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2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58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7014737"/>
              </p:ext>
            </p:extLst>
          </p:nvPr>
        </p:nvGraphicFramePr>
        <p:xfrm>
          <a:off x="1524001" y="1143000"/>
          <a:ext cx="900906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0" y="5943601"/>
            <a:ext cx="739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Professional Learning Communities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152400"/>
            <a:ext cx="72390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Four Essential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5646" y="16923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5316" y="16923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79547" y="16923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4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249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We Want Students to Know and Be Able to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00" y="2018236"/>
            <a:ext cx="7086600" cy="4525963"/>
          </a:xfrm>
        </p:spPr>
        <p:txBody>
          <a:bodyPr/>
          <a:lstStyle/>
          <a:p>
            <a:r>
              <a:rPr lang="en-US" dirty="0" smtClean="0"/>
              <a:t>The adopted state standards define what we want students to know.</a:t>
            </a:r>
          </a:p>
          <a:p>
            <a:r>
              <a:rPr lang="en-US" dirty="0" smtClean="0"/>
              <a:t>We’ve identified district priority (power) standards.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248400" y="3657601"/>
          <a:ext cx="5429156" cy="302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57107" y="416422"/>
            <a:ext cx="1253238" cy="3695700"/>
            <a:chOff x="2100" y="0"/>
            <a:chExt cx="2201677" cy="5715000"/>
          </a:xfrm>
        </p:grpSpPr>
        <p:sp>
          <p:nvSpPr>
            <p:cNvPr id="8" name="Rounded Rectangle 7"/>
            <p:cNvSpPr/>
            <p:nvPr/>
          </p:nvSpPr>
          <p:spPr>
            <a:xfrm>
              <a:off x="2100" y="0"/>
              <a:ext cx="2201677" cy="5715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2100" y="2286000"/>
              <a:ext cx="2201677" cy="22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What do we want students to know and be able to do?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606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Will We Know if Students Have Learned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06" y="1936400"/>
            <a:ext cx="7391400" cy="4525963"/>
          </a:xfrm>
        </p:spPr>
        <p:txBody>
          <a:bodyPr/>
          <a:lstStyle/>
          <a:p>
            <a:r>
              <a:rPr lang="en-US" dirty="0" smtClean="0"/>
              <a:t>State Assessments measure student mastery of the state’s standards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131" y="274638"/>
            <a:ext cx="1177038" cy="3467100"/>
            <a:chOff x="2269828" y="0"/>
            <a:chExt cx="2201677" cy="5715000"/>
          </a:xfrm>
        </p:grpSpPr>
        <p:sp>
          <p:nvSpPr>
            <p:cNvPr id="12" name="Rounded Rectangle 11"/>
            <p:cNvSpPr/>
            <p:nvPr/>
          </p:nvSpPr>
          <p:spPr>
            <a:xfrm>
              <a:off x="2269828" y="0"/>
              <a:ext cx="2201677" cy="5715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0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2269828" y="2286000"/>
              <a:ext cx="2201677" cy="22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How will we know if students have learned it? 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7939572" y="4006056"/>
            <a:ext cx="2271228" cy="227122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4"/>
          <p:cNvSpPr/>
          <p:nvPr/>
        </p:nvSpPr>
        <p:spPr>
          <a:xfrm>
            <a:off x="8545990" y="4267201"/>
            <a:ext cx="1058392" cy="42585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State of Oregon Standards</a:t>
            </a:r>
          </a:p>
        </p:txBody>
      </p:sp>
    </p:spTree>
    <p:extLst>
      <p:ext uri="{BB962C8B-B14F-4D97-AF65-F5344CB8AC3E}">
        <p14:creationId xmlns:p14="http://schemas.microsoft.com/office/powerpoint/2010/main" val="132563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Will We Know if Students Have Learned It?</a:t>
            </a:r>
            <a:endParaRPr lang="en-US" b="1" dirty="0"/>
          </a:p>
        </p:txBody>
      </p:sp>
      <p:sp>
        <p:nvSpPr>
          <p:cNvPr id="7" name="Oval 4"/>
          <p:cNvSpPr/>
          <p:nvPr/>
        </p:nvSpPr>
        <p:spPr>
          <a:xfrm>
            <a:off x="8229600" y="4648201"/>
            <a:ext cx="1591792" cy="83524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National or State Standards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79538" y="5176676"/>
            <a:ext cx="1514152" cy="1514152"/>
            <a:chOff x="1957501" y="1514152"/>
            <a:chExt cx="1514152" cy="1514152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1957501" y="1514152"/>
              <a:ext cx="1514152" cy="151415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6"/>
            <p:cNvSpPr/>
            <p:nvPr/>
          </p:nvSpPr>
          <p:spPr>
            <a:xfrm>
              <a:off x="2179244" y="1892690"/>
              <a:ext cx="1070667" cy="7570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Sweet Home Priority Standards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5119" y="400050"/>
            <a:ext cx="1177038" cy="3467100"/>
            <a:chOff x="2269828" y="0"/>
            <a:chExt cx="2201677" cy="5715000"/>
          </a:xfrm>
        </p:grpSpPr>
        <p:sp>
          <p:nvSpPr>
            <p:cNvPr id="18" name="Rounded Rectangle 17"/>
            <p:cNvSpPr/>
            <p:nvPr/>
          </p:nvSpPr>
          <p:spPr>
            <a:xfrm>
              <a:off x="2269828" y="0"/>
              <a:ext cx="2201677" cy="5715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fillRef>
            <a:effectRef idx="0">
              <a:schemeClr val="accent1">
                <a:shade val="80000"/>
                <a:hueOff val="102082"/>
                <a:satOff val="-1464"/>
                <a:lumOff val="85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 txBox="1"/>
            <p:nvPr/>
          </p:nvSpPr>
          <p:spPr>
            <a:xfrm>
              <a:off x="2269828" y="2286000"/>
              <a:ext cx="2201677" cy="22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How will we know if students have learned it?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19400" y="1974840"/>
            <a:ext cx="7074290" cy="3090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Local </a:t>
            </a:r>
            <a:r>
              <a:rPr lang="en-US" sz="3200" dirty="0" smtClean="0">
                <a:solidFill>
                  <a:schemeClr val="tx1"/>
                </a:solidFill>
              </a:rPr>
              <a:t>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Formative 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Common Formative 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Interim 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Summative Assessments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5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Assessment Types: </a:t>
            </a:r>
            <a:r>
              <a:rPr lang="en-US" b="1" i="1" dirty="0" smtClean="0">
                <a:solidFill>
                  <a:srgbClr val="00B0F0"/>
                </a:solidFill>
              </a:rPr>
              <a:t>For</a:t>
            </a:r>
            <a:r>
              <a:rPr lang="en-US" b="1" dirty="0" smtClean="0"/>
              <a:t> and </a:t>
            </a:r>
            <a:r>
              <a:rPr lang="en-US" b="1" i="1" dirty="0" smtClean="0">
                <a:solidFill>
                  <a:srgbClr val="00B0F0"/>
                </a:solidFill>
              </a:rPr>
              <a:t>Of</a:t>
            </a:r>
            <a:r>
              <a:rPr lang="en-US" b="1" dirty="0" smtClean="0"/>
              <a:t> Learning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1" y="2133600"/>
            <a:ext cx="774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Formative Assessment:  </a:t>
            </a:r>
            <a:r>
              <a:rPr lang="en-US" sz="2400" b="1" i="1" dirty="0"/>
              <a:t>(FOR Learning)</a:t>
            </a:r>
          </a:p>
          <a:p>
            <a:r>
              <a:rPr lang="en-US" sz="2400" dirty="0"/>
              <a:t>A process used by </a:t>
            </a:r>
            <a:r>
              <a:rPr lang="en-US" sz="2400" dirty="0">
                <a:solidFill>
                  <a:srgbClr val="00B0F0"/>
                </a:solidFill>
              </a:rPr>
              <a:t>teachers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and students </a:t>
            </a:r>
            <a:r>
              <a:rPr lang="en-US" sz="2400" i="1" dirty="0"/>
              <a:t>during instruction </a:t>
            </a:r>
            <a:r>
              <a:rPr lang="en-US" sz="2400" dirty="0"/>
              <a:t>that </a:t>
            </a:r>
            <a:r>
              <a:rPr lang="en-US" sz="2400" i="1" dirty="0"/>
              <a:t>provides </a:t>
            </a:r>
            <a:r>
              <a:rPr lang="en-US" sz="2400" i="1" dirty="0">
                <a:solidFill>
                  <a:srgbClr val="00B0F0"/>
                </a:solidFill>
              </a:rPr>
              <a:t>feedback to teachers and students </a:t>
            </a:r>
            <a:r>
              <a:rPr lang="en-US" sz="2400" dirty="0"/>
              <a:t>to </a:t>
            </a:r>
            <a:r>
              <a:rPr lang="en-US" sz="2400" i="1" dirty="0"/>
              <a:t>inform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B0F0"/>
                </a:solidFill>
              </a:rPr>
              <a:t>ongoing</a:t>
            </a:r>
            <a:r>
              <a:rPr lang="en-US" sz="2400" i="1" dirty="0"/>
              <a:t> teaching and learning </a:t>
            </a:r>
            <a:r>
              <a:rPr lang="en-US" sz="2400" dirty="0"/>
              <a:t>to improve students’ achievement of intended instructional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1" y="4724400"/>
            <a:ext cx="77485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Summative Assessment:  </a:t>
            </a:r>
            <a:r>
              <a:rPr lang="en-US" sz="2400" b="1" i="1" dirty="0"/>
              <a:t>(OF Learning)</a:t>
            </a:r>
          </a:p>
          <a:p>
            <a:r>
              <a:rPr lang="en-US" sz="2400" i="1" dirty="0"/>
              <a:t>Evaluates</a:t>
            </a:r>
            <a:r>
              <a:rPr lang="en-US" sz="2400" dirty="0"/>
              <a:t> learning </a:t>
            </a:r>
            <a:r>
              <a:rPr lang="en-US" sz="2400" i="1" dirty="0"/>
              <a:t>at the end of an instructional period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00B0F0"/>
                </a:solidFill>
              </a:rPr>
              <a:t>comparing against a standard benchmark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257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Grand Blanc High School football practice"/>
          <p:cNvPicPr>
            <a:picLocks noChangeAspect="1" noChangeArrowheads="1"/>
          </p:cNvPicPr>
          <p:nvPr/>
        </p:nvPicPr>
        <p:blipFill>
          <a:blip r:embed="rId3" cstate="print"/>
          <a:srcRect l="3701" r="747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5240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Assessment FOR Learning</a:t>
            </a:r>
          </a:p>
        </p:txBody>
      </p:sp>
    </p:spTree>
    <p:extLst>
      <p:ext uri="{BB962C8B-B14F-4D97-AF65-F5344CB8AC3E}">
        <p14:creationId xmlns:p14="http://schemas.microsoft.com/office/powerpoint/2010/main" val="318631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-538249"/>
            <a:ext cx="9144000" cy="7934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100" y="533400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Assessment OF Learning</a:t>
            </a:r>
          </a:p>
        </p:txBody>
      </p:sp>
    </p:spTree>
    <p:extLst>
      <p:ext uri="{BB962C8B-B14F-4D97-AF65-F5344CB8AC3E}">
        <p14:creationId xmlns:p14="http://schemas.microsoft.com/office/powerpoint/2010/main" val="337441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spiratefootball.com/pictures/2007/r0169.jpg"/>
          <p:cNvPicPr>
            <a:picLocks noChangeAspect="1" noChangeArrowheads="1"/>
          </p:cNvPicPr>
          <p:nvPr/>
        </p:nvPicPr>
        <p:blipFill>
          <a:blip r:embed="rId2" cstate="print"/>
          <a:srcRect l="8889" r="2222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061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Interim Assessments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881</Words>
  <Application>Microsoft Office PowerPoint</Application>
  <PresentationFormat>Widescreen</PresentationFormat>
  <Paragraphs>117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 Sweet Home   Assessment Basics  </vt:lpstr>
      <vt:lpstr>PowerPoint Presentation</vt:lpstr>
      <vt:lpstr>What Do We Want Students to Know and Be Able to Do?</vt:lpstr>
      <vt:lpstr>How Will We Know if Students Have Learned It?</vt:lpstr>
      <vt:lpstr>How Will We Know if Students Have Learned It?</vt:lpstr>
      <vt:lpstr>Assessment Types: For and Of Learning</vt:lpstr>
      <vt:lpstr>PowerPoint Presentation</vt:lpstr>
      <vt:lpstr>PowerPoint Presentation</vt:lpstr>
      <vt:lpstr>Interim Assessments</vt:lpstr>
      <vt:lpstr>Formative Assessments</vt:lpstr>
      <vt:lpstr>Interim Assessments</vt:lpstr>
      <vt:lpstr>Summative Assessment</vt:lpstr>
      <vt:lpstr>PowerPoint Presentation</vt:lpstr>
      <vt:lpstr>District Assessment Calendar</vt:lpstr>
      <vt:lpstr>Current District System of Assessment</vt:lpstr>
      <vt:lpstr>PowerPoint Presentation</vt:lpstr>
    </vt:vector>
  </TitlesOfParts>
  <Company>SHSD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rstucky</dc:creator>
  <cp:lastModifiedBy>rstucky</cp:lastModifiedBy>
  <cp:revision>17</cp:revision>
  <cp:lastPrinted>2019-12-10T22:18:04Z</cp:lastPrinted>
  <dcterms:created xsi:type="dcterms:W3CDTF">2019-08-16T04:03:17Z</dcterms:created>
  <dcterms:modified xsi:type="dcterms:W3CDTF">2019-12-10T22:57:45Z</dcterms:modified>
</cp:coreProperties>
</file>