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handoutMasterIdLst>
    <p:handoutMasterId r:id="rId26"/>
  </p:handoutMasterIdLst>
  <p:sldIdLst>
    <p:sldId id="256" r:id="rId2"/>
    <p:sldId id="265" r:id="rId3"/>
    <p:sldId id="292" r:id="rId4"/>
    <p:sldId id="258" r:id="rId5"/>
    <p:sldId id="260" r:id="rId6"/>
    <p:sldId id="287" r:id="rId7"/>
    <p:sldId id="259" r:id="rId8"/>
    <p:sldId id="288" r:id="rId9"/>
    <p:sldId id="261" r:id="rId10"/>
    <p:sldId id="284" r:id="rId11"/>
    <p:sldId id="285" r:id="rId12"/>
    <p:sldId id="269" r:id="rId13"/>
    <p:sldId id="264" r:id="rId14"/>
    <p:sldId id="272" r:id="rId15"/>
    <p:sldId id="270" r:id="rId16"/>
    <p:sldId id="271" r:id="rId17"/>
    <p:sldId id="275" r:id="rId18"/>
    <p:sldId id="273" r:id="rId19"/>
    <p:sldId id="286" r:id="rId20"/>
    <p:sldId id="290" r:id="rId21"/>
    <p:sldId id="276" r:id="rId22"/>
    <p:sldId id="278" r:id="rId23"/>
    <p:sldId id="291" r:id="rId24"/>
    <p:sldId id="293" r:id="rId2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EB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 varScale="1">
        <p:scale>
          <a:sx n="70" d="100"/>
          <a:sy n="70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C6DBB-3D26-485A-9485-6A443AAAF46C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D65F6E-5472-44ED-8F31-646926CDF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914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90B5B-FB13-4126-A7DD-3BC50818D9CC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0F0A-06BB-4E71-852A-9BE839F8B82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481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90B5B-FB13-4126-A7DD-3BC50818D9CC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0F0A-06BB-4E71-852A-9BE839F8B8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441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90B5B-FB13-4126-A7DD-3BC50818D9CC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0F0A-06BB-4E71-852A-9BE839F8B8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567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90B5B-FB13-4126-A7DD-3BC50818D9CC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0F0A-06BB-4E71-852A-9BE839F8B8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66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90B5B-FB13-4126-A7DD-3BC50818D9CC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0F0A-06BB-4E71-852A-9BE839F8B82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5010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90B5B-FB13-4126-A7DD-3BC50818D9CC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0F0A-06BB-4E71-852A-9BE839F8B8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677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90B5B-FB13-4126-A7DD-3BC50818D9CC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0F0A-06BB-4E71-852A-9BE839F8B8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412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90B5B-FB13-4126-A7DD-3BC50818D9CC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0F0A-06BB-4E71-852A-9BE839F8B8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074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90B5B-FB13-4126-A7DD-3BC50818D9CC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0F0A-06BB-4E71-852A-9BE839F8B8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245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0D90B5B-FB13-4126-A7DD-3BC50818D9CC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2FE0F0A-06BB-4E71-852A-9BE839F8B8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051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90B5B-FB13-4126-A7DD-3BC50818D9CC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E0F0A-06BB-4E71-852A-9BE839F8B8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419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0D90B5B-FB13-4126-A7DD-3BC50818D9CC}" type="datetimeFigureOut">
              <a:rPr lang="en-US" smtClean="0"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2FE0F0A-06BB-4E71-852A-9BE839F8B82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847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extgenscience.org/pe/hs-ls1-4-molecules-organisms-structures-and-processes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restandards.org/ELA-Literacy/L/9-10/1/b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Unpacking Standards and Developing Learning Targets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30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What does it mean to Unpack a Standard?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442948"/>
            <a:ext cx="10058400" cy="3234521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200" dirty="0" smtClean="0">
                <a:solidFill>
                  <a:schemeClr val="tx1"/>
                </a:solidFill>
              </a:rPr>
              <a:t>Identify: What do students need to </a:t>
            </a:r>
            <a:r>
              <a:rPr lang="en-US" sz="3200" b="1" dirty="0" smtClean="0">
                <a:solidFill>
                  <a:schemeClr val="tx1"/>
                </a:solidFill>
              </a:rPr>
              <a:t>know</a:t>
            </a:r>
            <a:r>
              <a:rPr lang="en-US" sz="3200" dirty="0" smtClean="0">
                <a:solidFill>
                  <a:schemeClr val="tx1"/>
                </a:solidFill>
              </a:rPr>
              <a:t>?  </a:t>
            </a:r>
            <a:r>
              <a:rPr lang="en-US" sz="3200" i="1" dirty="0" smtClean="0">
                <a:solidFill>
                  <a:schemeClr val="tx1"/>
                </a:solidFill>
              </a:rPr>
              <a:t>CONCEPTS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200" dirty="0" smtClean="0">
                <a:solidFill>
                  <a:schemeClr val="tx1"/>
                </a:solidFill>
              </a:rPr>
              <a:t>Identify: What do students need to </a:t>
            </a:r>
            <a:r>
              <a:rPr lang="en-US" sz="3200" b="1" dirty="0" smtClean="0">
                <a:solidFill>
                  <a:schemeClr val="tx1"/>
                </a:solidFill>
              </a:rPr>
              <a:t>be able to do</a:t>
            </a:r>
            <a:r>
              <a:rPr lang="en-US" sz="3200" dirty="0" smtClean="0">
                <a:solidFill>
                  <a:schemeClr val="tx1"/>
                </a:solidFill>
              </a:rPr>
              <a:t>?   </a:t>
            </a:r>
            <a:r>
              <a:rPr lang="en-US" sz="3200" i="1" dirty="0" smtClean="0">
                <a:solidFill>
                  <a:schemeClr val="tx1"/>
                </a:solidFill>
              </a:rPr>
              <a:t>SKILLS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200" dirty="0" smtClean="0">
                <a:solidFill>
                  <a:schemeClr val="tx1"/>
                </a:solidFill>
              </a:rPr>
              <a:t>Communicate: Student-friendly learning target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64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9915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Current PLC Form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44731" y="900754"/>
            <a:ext cx="6704374" cy="5534166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 rot="16200000">
            <a:off x="4187135" y="4206240"/>
            <a:ext cx="956570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16200000">
            <a:off x="7669589" y="4247182"/>
            <a:ext cx="956570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16200000">
            <a:off x="2865577" y="1506258"/>
            <a:ext cx="956570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16200000">
            <a:off x="5939356" y="1344759"/>
            <a:ext cx="956570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59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How Do You Effectively Unpack a Standard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1. </a:t>
            </a:r>
            <a:r>
              <a:rPr lang="en-US" sz="3200" dirty="0" smtClean="0">
                <a:solidFill>
                  <a:schemeClr val="tx1"/>
                </a:solidFill>
              </a:rPr>
              <a:t>Read the standard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3200" dirty="0" smtClean="0">
                <a:solidFill>
                  <a:schemeClr val="tx1"/>
                </a:solidFill>
              </a:rPr>
              <a:t>2. Identify (outline) </a:t>
            </a:r>
            <a:r>
              <a:rPr lang="en-US" sz="3200" dirty="0">
                <a:solidFill>
                  <a:schemeClr val="tx1"/>
                </a:solidFill>
              </a:rPr>
              <a:t>the nouns/noun phrases  (</a:t>
            </a:r>
            <a:r>
              <a:rPr lang="en-US" sz="3200" dirty="0" smtClean="0">
                <a:solidFill>
                  <a:schemeClr val="tx1"/>
                </a:solidFill>
              </a:rPr>
              <a:t>concept</a:t>
            </a:r>
            <a:r>
              <a:rPr lang="en-US" sz="3200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sz="3200" dirty="0" smtClean="0">
                <a:solidFill>
                  <a:schemeClr val="tx1"/>
                </a:solidFill>
              </a:rPr>
              <a:t>    Concept </a:t>
            </a:r>
            <a:r>
              <a:rPr lang="en-US" sz="3200" dirty="0">
                <a:solidFill>
                  <a:schemeClr val="tx1"/>
                </a:solidFill>
              </a:rPr>
              <a:t>= what students should </a:t>
            </a:r>
            <a:r>
              <a:rPr lang="en-US" sz="3200" b="1" dirty="0" smtClean="0">
                <a:solidFill>
                  <a:schemeClr val="tx1"/>
                </a:solidFill>
              </a:rPr>
              <a:t>know</a:t>
            </a:r>
          </a:p>
          <a:p>
            <a:pPr>
              <a:spcBef>
                <a:spcPts val="0"/>
              </a:spcBef>
            </a:pPr>
            <a:endParaRPr lang="en-US" sz="28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3200" dirty="0" smtClean="0">
                <a:solidFill>
                  <a:schemeClr val="tx1"/>
                </a:solidFill>
              </a:rPr>
              <a:t>3. Circle the verb (skill)</a:t>
            </a:r>
            <a:endParaRPr lang="en-US" sz="32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3200" dirty="0" smtClean="0">
                <a:solidFill>
                  <a:schemeClr val="tx1"/>
                </a:solidFill>
              </a:rPr>
              <a:t>    Skill= what students should </a:t>
            </a:r>
            <a:r>
              <a:rPr lang="en-US" sz="3200" b="1" dirty="0" smtClean="0">
                <a:solidFill>
                  <a:schemeClr val="tx1"/>
                </a:solidFill>
              </a:rPr>
              <a:t>be able to do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190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How Do You Effectively Unpack a Standard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solidFill>
                  <a:schemeClr val="tx1"/>
                </a:solidFill>
              </a:rPr>
              <a:t>5.NBT.2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</a:t>
            </a:r>
            <a:r>
              <a:rPr lang="en-US" sz="3200" dirty="0" smtClean="0">
                <a:solidFill>
                  <a:schemeClr val="tx1"/>
                </a:solidFill>
              </a:rPr>
              <a:t>Explain patterns in the number of zeros of the product when multiplying a number by powers of ten, and explain patterns in the placement of the decimal point when a decimal is multiplied or divided by a power of 10.  Use whole number exponents to denote powers of 10.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22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Outline the nouns/noun phrases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>
                <a:solidFill>
                  <a:schemeClr val="tx1"/>
                </a:solidFill>
              </a:rPr>
              <a:t>5.NBT.2 </a:t>
            </a:r>
            <a:r>
              <a:rPr lang="en-US" dirty="0" smtClean="0">
                <a:solidFill>
                  <a:schemeClr val="tx1"/>
                </a:solidFill>
              </a:rPr>
              <a:t>   </a:t>
            </a:r>
            <a:r>
              <a:rPr lang="en-US" sz="3200" dirty="0" smtClean="0">
                <a:solidFill>
                  <a:schemeClr val="tx1"/>
                </a:solidFill>
              </a:rPr>
              <a:t>Explain patterns in the number of zeros of the product when multiplying a number by powers of ten, and explain patterns in the placement of the decimal point when a decimal is multiplied or divided by a power of 10.  Use whole number exponents to denote powers of 10.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91840" y="2099193"/>
            <a:ext cx="5303520" cy="55626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126480" y="2771341"/>
            <a:ext cx="2377440" cy="57372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53536" y="3484795"/>
            <a:ext cx="5394960" cy="57594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69389" y="4971676"/>
            <a:ext cx="3276600" cy="63690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961501" y="4210034"/>
            <a:ext cx="1322070" cy="57818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66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List the Concepts—What students need to know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-Patterns </a:t>
            </a:r>
            <a:r>
              <a:rPr lang="en-US" sz="2800" b="1" dirty="0">
                <a:solidFill>
                  <a:schemeClr val="tx1"/>
                </a:solidFill>
              </a:rPr>
              <a:t>in the number of zeros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-Powers </a:t>
            </a:r>
            <a:r>
              <a:rPr lang="en-US" sz="2800" b="1" dirty="0">
                <a:solidFill>
                  <a:schemeClr val="tx1"/>
                </a:solidFill>
              </a:rPr>
              <a:t>of ten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-Placement </a:t>
            </a:r>
            <a:r>
              <a:rPr lang="en-US" sz="2800" b="1" dirty="0">
                <a:solidFill>
                  <a:schemeClr val="tx1"/>
                </a:solidFill>
              </a:rPr>
              <a:t>of decimal points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-Whole </a:t>
            </a:r>
            <a:r>
              <a:rPr lang="en-US" sz="2800" b="1" dirty="0">
                <a:solidFill>
                  <a:schemeClr val="tx1"/>
                </a:solidFill>
              </a:rPr>
              <a:t>number exponents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96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Circle the Verbs (skills)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5.NBT.2 </a:t>
            </a:r>
            <a:r>
              <a:rPr lang="en-US" dirty="0" smtClean="0"/>
              <a:t>   </a:t>
            </a:r>
            <a:r>
              <a:rPr lang="en-US" sz="3200" dirty="0" smtClean="0"/>
              <a:t>Explain patterns in the number of zeros of the product when multiplying a number by powers of ten, and explain patterns in the placement of the decimal point when a decimal is multiplied or divided by a power of 10.  Use whole number exponents to denote powers of 10.</a:t>
            </a:r>
            <a:endParaRPr lang="en-US" sz="3200" dirty="0"/>
          </a:p>
        </p:txBody>
      </p:sp>
      <p:sp>
        <p:nvSpPr>
          <p:cNvPr id="11" name="Oval 10"/>
          <p:cNvSpPr/>
          <p:nvPr/>
        </p:nvSpPr>
        <p:spPr>
          <a:xfrm>
            <a:off x="1861896" y="2079229"/>
            <a:ext cx="1600199" cy="5267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9258868" y="2746905"/>
            <a:ext cx="1600199" cy="5267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8976020" y="4198350"/>
            <a:ext cx="1402080" cy="5572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526281" y="4970131"/>
            <a:ext cx="1600199" cy="5267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30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List the Skills—what students need to be able to do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-Explain </a:t>
            </a:r>
            <a:r>
              <a:rPr lang="en-US" sz="2800" b="1" dirty="0">
                <a:solidFill>
                  <a:schemeClr val="tx1"/>
                </a:solidFill>
              </a:rPr>
              <a:t>patterns in the number of zeros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-Multiply </a:t>
            </a:r>
            <a:r>
              <a:rPr lang="en-US" sz="2800" b="1" dirty="0">
                <a:solidFill>
                  <a:schemeClr val="tx1"/>
                </a:solidFill>
              </a:rPr>
              <a:t>by powers of 10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-Explain </a:t>
            </a:r>
            <a:r>
              <a:rPr lang="en-US" sz="2800" b="1" dirty="0">
                <a:solidFill>
                  <a:schemeClr val="tx1"/>
                </a:solidFill>
              </a:rPr>
              <a:t>placement of a decimal point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-Use </a:t>
            </a:r>
            <a:r>
              <a:rPr lang="en-US" sz="2800" b="1" dirty="0">
                <a:solidFill>
                  <a:schemeClr val="tx1"/>
                </a:solidFill>
              </a:rPr>
              <a:t>whole-number exponents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11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7772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Concepts and Skills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>
                <a:solidFill>
                  <a:schemeClr val="tx1"/>
                </a:solidFill>
              </a:rPr>
              <a:t>5.NBT.2 </a:t>
            </a:r>
            <a:r>
              <a:rPr lang="en-US" dirty="0" smtClean="0">
                <a:solidFill>
                  <a:schemeClr val="tx1"/>
                </a:solidFill>
              </a:rPr>
              <a:t>   </a:t>
            </a:r>
            <a:r>
              <a:rPr lang="en-US" sz="3200" dirty="0" smtClean="0">
                <a:solidFill>
                  <a:schemeClr val="tx1"/>
                </a:solidFill>
              </a:rPr>
              <a:t>Explain patterns in the number of zeros of the product when multiplying a number by powers of ten, and explain patterns in the placement of the decimal point when a decimal is multiplied or divided by a power of 10.  Use whole number exponents to denote powers of 10.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91840" y="2041200"/>
            <a:ext cx="5303520" cy="55626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195060" y="2736446"/>
            <a:ext cx="2377440" cy="57372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12821" y="3519827"/>
            <a:ext cx="5394960" cy="57594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182224" y="4185902"/>
            <a:ext cx="1322070" cy="57818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21080" y="4960959"/>
            <a:ext cx="3276600" cy="63690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9243060" y="2762284"/>
            <a:ext cx="1600199" cy="5267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9071610" y="4196386"/>
            <a:ext cx="1165861" cy="5572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4508083" y="4960959"/>
            <a:ext cx="1600199" cy="5267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1859281" y="2079229"/>
            <a:ext cx="1600199" cy="5267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04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Students Should Know and be Able to Do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9238351"/>
              </p:ext>
            </p:extLst>
          </p:nvPr>
        </p:nvGraphicFramePr>
        <p:xfrm>
          <a:off x="1096963" y="1846263"/>
          <a:ext cx="10058400" cy="402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602313868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8217170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Concept—What students need to know </a:t>
                      </a:r>
                      <a:endParaRPr lang="en-US" sz="28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Skills—what students need to be able to do </a:t>
                      </a:r>
                      <a:endParaRPr lang="en-US" sz="2800" dirty="0"/>
                    </a:p>
                  </a:txBody>
                  <a:tcPr marL="87464" marR="87464"/>
                </a:tc>
                <a:extLst>
                  <a:ext uri="{0D108BD9-81ED-4DB2-BD59-A6C34878D82A}">
                    <a16:rowId xmlns:a16="http://schemas.microsoft.com/office/drawing/2014/main" val="2671310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-Patterns in the number of zeros</a:t>
                      </a:r>
                    </a:p>
                    <a:p>
                      <a:r>
                        <a:rPr lang="en-US" sz="2800" dirty="0" smtClean="0"/>
                        <a:t>-Powers of ten</a:t>
                      </a:r>
                    </a:p>
                    <a:p>
                      <a:r>
                        <a:rPr lang="en-US" sz="2800" dirty="0" smtClean="0"/>
                        <a:t>-Placement of decimal points</a:t>
                      </a:r>
                    </a:p>
                    <a:p>
                      <a:r>
                        <a:rPr lang="en-US" sz="2800" dirty="0" smtClean="0"/>
                        <a:t>-Whole number exponents</a:t>
                      </a:r>
                    </a:p>
                    <a:p>
                      <a:endParaRPr lang="en-US" sz="2800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-Explain patterns in the number of zeros</a:t>
                      </a:r>
                    </a:p>
                    <a:p>
                      <a:r>
                        <a:rPr lang="en-US" sz="2800" dirty="0" smtClean="0"/>
                        <a:t>-Multiply by powers of 10</a:t>
                      </a:r>
                    </a:p>
                    <a:p>
                      <a:r>
                        <a:rPr lang="en-US" sz="2800" dirty="0" smtClean="0"/>
                        <a:t>-Explain placement of a decimal point</a:t>
                      </a:r>
                    </a:p>
                    <a:p>
                      <a:r>
                        <a:rPr lang="en-US" sz="2800" dirty="0" smtClean="0"/>
                        <a:t>-Use whole-number exponents</a:t>
                      </a:r>
                    </a:p>
                    <a:p>
                      <a:endParaRPr lang="en-US" sz="2800" dirty="0"/>
                    </a:p>
                  </a:txBody>
                  <a:tcPr marL="87464" marR="87464"/>
                </a:tc>
                <a:extLst>
                  <a:ext uri="{0D108BD9-81ED-4DB2-BD59-A6C34878D82A}">
                    <a16:rowId xmlns:a16="http://schemas.microsoft.com/office/drawing/2014/main" val="1258858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657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Objectives for this presentation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11977"/>
            <a:ext cx="10515600" cy="4351338"/>
          </a:xfrm>
        </p:spPr>
        <p:txBody>
          <a:bodyPr/>
          <a:lstStyle/>
          <a:p>
            <a:r>
              <a:rPr lang="en-US" sz="2800" dirty="0" smtClean="0"/>
              <a:t>-Identify why unpacking standards is important</a:t>
            </a:r>
          </a:p>
          <a:p>
            <a:r>
              <a:rPr lang="en-US" sz="2800" dirty="0" smtClean="0"/>
              <a:t>-Identify what it means to unpack a standard</a:t>
            </a:r>
          </a:p>
          <a:p>
            <a:r>
              <a:rPr lang="en-US" sz="2800" dirty="0" smtClean="0"/>
              <a:t>-Know how to unpack a standard</a:t>
            </a:r>
          </a:p>
          <a:p>
            <a:r>
              <a:rPr lang="en-US" sz="2800" dirty="0" smtClean="0"/>
              <a:t>-Identify skills and concepts within a standard</a:t>
            </a:r>
          </a:p>
          <a:p>
            <a:r>
              <a:rPr lang="en-US" sz="2800" dirty="0" smtClean="0"/>
              <a:t>-Translate what students need to do into learning targets</a:t>
            </a:r>
          </a:p>
          <a:p>
            <a:r>
              <a:rPr lang="en-US" sz="2800" dirty="0" smtClean="0"/>
              <a:t>-Apply learning through practice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69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77824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Communicating Skills to </a:t>
            </a:r>
            <a:r>
              <a:rPr lang="en-US" dirty="0" smtClean="0">
                <a:solidFill>
                  <a:schemeClr val="tx1"/>
                </a:solidFill>
              </a:rPr>
              <a:t>Students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>
                <a:solidFill>
                  <a:schemeClr val="tx1"/>
                </a:solidFill>
              </a:rPr>
              <a:t>“I can” or “I will”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885248"/>
              </p:ext>
            </p:extLst>
          </p:nvPr>
        </p:nvGraphicFramePr>
        <p:xfrm>
          <a:off x="0" y="2715904"/>
          <a:ext cx="12192000" cy="420021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34269">
                  <a:extLst>
                    <a:ext uri="{9D8B030D-6E8A-4147-A177-3AD203B41FA5}">
                      <a16:colId xmlns:a16="http://schemas.microsoft.com/office/drawing/2014/main" val="602313868"/>
                    </a:ext>
                  </a:extLst>
                </a:gridCol>
                <a:gridCol w="3425588">
                  <a:extLst>
                    <a:ext uri="{9D8B030D-6E8A-4147-A177-3AD203B41FA5}">
                      <a16:colId xmlns:a16="http://schemas.microsoft.com/office/drawing/2014/main" val="2821717091"/>
                    </a:ext>
                  </a:extLst>
                </a:gridCol>
                <a:gridCol w="5832143">
                  <a:extLst>
                    <a:ext uri="{9D8B030D-6E8A-4147-A177-3AD203B41FA5}">
                      <a16:colId xmlns:a16="http://schemas.microsoft.com/office/drawing/2014/main" val="1232051573"/>
                    </a:ext>
                  </a:extLst>
                </a:gridCol>
              </a:tblGrid>
              <a:tr h="9998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Content—</a:t>
                      </a:r>
                    </a:p>
                    <a:p>
                      <a:pPr algn="ctr"/>
                      <a:r>
                        <a:rPr lang="en-US" dirty="0" smtClean="0"/>
                        <a:t>What students need to know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Skills—</a:t>
                      </a:r>
                    </a:p>
                    <a:p>
                      <a:pPr algn="ctr"/>
                      <a:r>
                        <a:rPr lang="en-US" dirty="0" smtClean="0"/>
                        <a:t>what students need to be able to do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Learning Target</a:t>
                      </a:r>
                    </a:p>
                    <a:p>
                      <a:pPr algn="ctr"/>
                      <a:r>
                        <a:rPr lang="en-US" dirty="0" smtClean="0"/>
                        <a:t>“I can” or “I will”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310144"/>
                  </a:ext>
                </a:extLst>
              </a:tr>
              <a:tr h="3142280">
                <a:tc>
                  <a:txBody>
                    <a:bodyPr/>
                    <a:lstStyle/>
                    <a:p>
                      <a:r>
                        <a:rPr lang="en-US" dirty="0" smtClean="0"/>
                        <a:t>-Patterns in the number of    </a:t>
                      </a:r>
                    </a:p>
                    <a:p>
                      <a:r>
                        <a:rPr lang="en-US" dirty="0" smtClean="0"/>
                        <a:t>  zeros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-Powers of ten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-Placement of decimal points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-Whole number exponents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-Explain patterns in the number </a:t>
                      </a:r>
                    </a:p>
                    <a:p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of zeros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-Multiply by powers of 10</a:t>
                      </a:r>
                    </a:p>
                    <a:p>
                      <a:endParaRPr lang="en-US" dirty="0" smtClean="0"/>
                    </a:p>
                    <a:p>
                      <a:endParaRPr lang="en-US" sz="1200" dirty="0" smtClean="0"/>
                    </a:p>
                    <a:p>
                      <a:r>
                        <a:rPr lang="en-US" dirty="0" smtClean="0"/>
                        <a:t>-Explain placement of a decimal  </a:t>
                      </a:r>
                    </a:p>
                    <a:p>
                      <a:r>
                        <a:rPr lang="en-US" dirty="0" smtClean="0"/>
                        <a:t> point</a:t>
                      </a:r>
                    </a:p>
                    <a:p>
                      <a:endParaRPr lang="en-US" dirty="0" smtClean="0"/>
                    </a:p>
                    <a:p>
                      <a:endParaRPr lang="en-US" sz="1000" dirty="0" smtClean="0"/>
                    </a:p>
                    <a:p>
                      <a:r>
                        <a:rPr lang="en-US" dirty="0" smtClean="0"/>
                        <a:t>-Use whole-number exponents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3088" indent="-177800">
                        <a:buFont typeface="Arial" panose="020B0604020202020204" pitchFamily="34" charset="0"/>
                        <a:buChar char="•"/>
                      </a:pPr>
                      <a:r>
                        <a:rPr lang="en-US" sz="2400" kern="1200" dirty="0" smtClean="0">
                          <a:effectLst/>
                        </a:rPr>
                        <a:t>I can explain patterns in the number of zeros of a product.</a:t>
                      </a:r>
                    </a:p>
                    <a:p>
                      <a:pPr marL="573088" indent="-177800">
                        <a:buFont typeface="Arial" panose="020B0604020202020204" pitchFamily="34" charset="0"/>
                        <a:buChar char="•"/>
                      </a:pPr>
                      <a:r>
                        <a:rPr lang="en-US" sz="2400" kern="1200" dirty="0" smtClean="0">
                          <a:effectLst/>
                        </a:rPr>
                        <a:t>I can multiply by powers of 10.</a:t>
                      </a:r>
                    </a:p>
                    <a:p>
                      <a:pPr marL="573088" indent="-177800">
                        <a:buFont typeface="Arial" panose="020B0604020202020204" pitchFamily="34" charset="0"/>
                        <a:buNone/>
                      </a:pPr>
                      <a:endParaRPr lang="en-US" sz="2400" kern="1200" dirty="0" smtClean="0">
                        <a:effectLst/>
                      </a:endParaRPr>
                    </a:p>
                    <a:p>
                      <a:pPr marL="573088" indent="-177800">
                        <a:buFont typeface="Arial" panose="020B0604020202020204" pitchFamily="34" charset="0"/>
                        <a:buChar char="•"/>
                      </a:pPr>
                      <a:r>
                        <a:rPr lang="en-US" sz="2400" kern="1200" dirty="0" smtClean="0">
                          <a:effectLst/>
                        </a:rPr>
                        <a:t>I can explain the location of a decimal point.</a:t>
                      </a:r>
                    </a:p>
                    <a:p>
                      <a:pPr marL="395288" indent="0">
                        <a:buFont typeface="Arial" panose="020B0604020202020204" pitchFamily="34" charset="0"/>
                        <a:buNone/>
                      </a:pPr>
                      <a:endParaRPr lang="en-US" sz="1800" kern="1200" dirty="0" smtClean="0">
                        <a:effectLst/>
                      </a:endParaRPr>
                    </a:p>
                    <a:p>
                      <a:pPr marL="573088" indent="-177800">
                        <a:buFont typeface="Arial" panose="020B0604020202020204" pitchFamily="34" charset="0"/>
                        <a:buChar char="•"/>
                      </a:pPr>
                      <a:r>
                        <a:rPr lang="en-US" sz="2400" kern="1200" dirty="0" smtClean="0">
                          <a:effectLst/>
                        </a:rPr>
                        <a:t>I can use whole number exponents.</a:t>
                      </a:r>
                    </a:p>
                    <a:p>
                      <a:pPr marL="573088" indent="-177800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8858093"/>
                  </a:ext>
                </a:extLst>
              </a:tr>
            </a:tbl>
          </a:graphicData>
        </a:graphic>
      </p:graphicFrame>
      <p:sp>
        <p:nvSpPr>
          <p:cNvPr id="3" name="Right Arrow 2"/>
          <p:cNvSpPr/>
          <p:nvPr/>
        </p:nvSpPr>
        <p:spPr>
          <a:xfrm>
            <a:off x="6114196" y="3807726"/>
            <a:ext cx="487089" cy="259307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6095999" y="4592473"/>
            <a:ext cx="487089" cy="259307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14354" y="5334001"/>
            <a:ext cx="487089" cy="259307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6096000" y="6298443"/>
            <a:ext cx="487089" cy="259307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81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High School Life Science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hlinkClick r:id="rId2"/>
              </a:rPr>
              <a:t>HS-LS1-4 From Molecules to Organisms: Structures and Processes</a:t>
            </a:r>
            <a:endParaRPr lang="en-US" sz="2800" b="1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Use a model to illustrate the role of cellular division (mitosis) and differentiation in producing and maintaining complex organisms.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85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High school Language Arts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95759"/>
          </a:xfrm>
        </p:spPr>
        <p:txBody>
          <a:bodyPr>
            <a:normAutofit/>
          </a:bodyPr>
          <a:lstStyle/>
          <a:p>
            <a:r>
              <a:rPr lang="en-US" sz="2800" cap="all" dirty="0">
                <a:hlinkClick r:id="rId2"/>
              </a:rPr>
              <a:t>CCSS.ELA-LITERACY.L.9-10.1.B</a:t>
            </a:r>
            <a:endParaRPr lang="en-US" sz="28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Use various types of phrases (noun, verb, adjectival, adverbial, participial, prepositional, absolute) and clauses (independent, dependent; noun, relative, adverbial) to convey specific meanings and add variety and interest to writing or presentations.</a:t>
            </a:r>
          </a:p>
        </p:txBody>
      </p:sp>
    </p:spTree>
    <p:extLst>
      <p:ext uri="{BB962C8B-B14F-4D97-AF65-F5344CB8AC3E}">
        <p14:creationId xmlns:p14="http://schemas.microsoft.com/office/powerpoint/2010/main" val="271160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215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Available For You, PLC Form 1, v. 3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0651" y="1336254"/>
            <a:ext cx="7406261" cy="536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4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4000" b="1" smtClean="0"/>
          </a:p>
          <a:p>
            <a:pPr algn="ctr"/>
            <a:r>
              <a:rPr lang="en-US" sz="4000" b="1" smtClean="0"/>
              <a:t>Questions?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578283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This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251880"/>
            <a:ext cx="10058400" cy="361721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Because we are all rowing, but some of us are rowing for a longer duration….and we don’t have to.  </a:t>
            </a:r>
          </a:p>
          <a:p>
            <a:r>
              <a:rPr lang="en-US" sz="2800" dirty="0" smtClean="0"/>
              <a:t>Rowing for a long time is </a:t>
            </a:r>
            <a:r>
              <a:rPr lang="en-US" sz="2800" b="1" dirty="0" smtClean="0"/>
              <a:t>exhausting</a:t>
            </a:r>
            <a:r>
              <a:rPr lang="en-US" sz="2800" dirty="0" smtClean="0"/>
              <a:t>—for both students and teachers!</a:t>
            </a:r>
            <a:endParaRPr lang="en-US" sz="2800" dirty="0"/>
          </a:p>
        </p:txBody>
      </p:sp>
      <p:pic>
        <p:nvPicPr>
          <p:cNvPr id="4" name="Picture 3" descr="St. Ayles Skiff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839" y="4192865"/>
            <a:ext cx="3133344" cy="1993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76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What’s So Important About Unpacking Standards Correctly?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511188"/>
            <a:ext cx="10058400" cy="335790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 smtClean="0">
                <a:solidFill>
                  <a:schemeClr val="tx1"/>
                </a:solidFill>
              </a:rPr>
              <a:t>Your sanity!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>
                <a:solidFill>
                  <a:schemeClr val="tx1"/>
                </a:solidFill>
              </a:rPr>
              <a:t>A little goes a long way</a:t>
            </a:r>
          </a:p>
          <a:p>
            <a:pPr marL="201168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200" dirty="0" smtClean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>
                <a:solidFill>
                  <a:schemeClr val="tx1"/>
                </a:solidFill>
              </a:rPr>
              <a:t>You may only need to spend a short time on certain components of </a:t>
            </a:r>
            <a:r>
              <a:rPr lang="en-US" sz="3200" dirty="0">
                <a:solidFill>
                  <a:schemeClr val="tx1"/>
                </a:solidFill>
              </a:rPr>
              <a:t>a</a:t>
            </a:r>
            <a:r>
              <a:rPr lang="en-US" sz="3200" dirty="0" smtClean="0">
                <a:solidFill>
                  <a:schemeClr val="tx1"/>
                </a:solidFill>
              </a:rPr>
              <a:t> standard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20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What’s So Important About Unpacking Standards Correctly?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74459"/>
            <a:ext cx="10058400" cy="4162567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chemeClr val="tx1"/>
                </a:solidFill>
              </a:rPr>
              <a:t>-Unpacking incorrectly leads to </a:t>
            </a:r>
            <a:r>
              <a:rPr lang="en-US" sz="2800" dirty="0" smtClean="0">
                <a:solidFill>
                  <a:schemeClr val="tx1"/>
                </a:solidFill>
              </a:rPr>
              <a:t>exhaustive and/or misaligned </a:t>
            </a:r>
            <a:r>
              <a:rPr lang="en-US" sz="2800" dirty="0">
                <a:solidFill>
                  <a:schemeClr val="tx1"/>
                </a:solidFill>
              </a:rPr>
              <a:t>learning targets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-CFAs become </a:t>
            </a:r>
            <a:r>
              <a:rPr lang="en-US" sz="2800" dirty="0" smtClean="0">
                <a:solidFill>
                  <a:srgbClr val="C00000"/>
                </a:solidFill>
              </a:rPr>
              <a:t>CSA</a:t>
            </a:r>
            <a:r>
              <a:rPr lang="en-US" sz="2800" dirty="0" smtClean="0">
                <a:solidFill>
                  <a:schemeClr val="tx1"/>
                </a:solidFill>
              </a:rPr>
              <a:t>s…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-An illusion is painted that there are an increased number of students with universal skill deficits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-Students who really need Tier II support may be misidentified as long-term, Tier III students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871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Examples of Long-Term ‘Rowing’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978926"/>
            <a:ext cx="10503317" cy="453161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sz="3100" b="1" dirty="0" smtClean="0">
                <a:solidFill>
                  <a:srgbClr val="0070C0"/>
                </a:solidFill>
              </a:rPr>
              <a:t>Sometimes these show up as a standard, and sometimes as learning targets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-Students need </a:t>
            </a:r>
            <a:r>
              <a:rPr lang="en-US" sz="2800" dirty="0">
                <a:solidFill>
                  <a:schemeClr val="tx1"/>
                </a:solidFill>
              </a:rPr>
              <a:t>to read fluently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-Students need to apply </a:t>
            </a:r>
            <a:r>
              <a:rPr lang="en-US" sz="2800" dirty="0">
                <a:solidFill>
                  <a:schemeClr val="tx1"/>
                </a:solidFill>
              </a:rPr>
              <a:t>the scientific method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-Students need </a:t>
            </a:r>
            <a:r>
              <a:rPr lang="en-US" sz="2800" dirty="0">
                <a:solidFill>
                  <a:schemeClr val="tx1"/>
                </a:solidFill>
              </a:rPr>
              <a:t>to be able to read on grade level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-Students need to write paragraphs </a:t>
            </a:r>
            <a:r>
              <a:rPr lang="en-US" sz="2800" dirty="0">
                <a:solidFill>
                  <a:schemeClr val="tx1"/>
                </a:solidFill>
              </a:rPr>
              <a:t>with no </a:t>
            </a:r>
            <a:r>
              <a:rPr lang="en-US" sz="2800" dirty="0" smtClean="0">
                <a:solidFill>
                  <a:schemeClr val="tx1"/>
                </a:solidFill>
              </a:rPr>
              <a:t>grammatical errors</a:t>
            </a:r>
            <a:endParaRPr lang="en-US" sz="2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-Students need to solve quadratic equations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887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What’s So Important About Unpacking Standards Correctly?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552130"/>
            <a:ext cx="10058400" cy="3316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>
                <a:solidFill>
                  <a:schemeClr val="tx1"/>
                </a:solidFill>
              </a:rPr>
              <a:t>-CFAs are truly formative, providing timely feedback to students and teachers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8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>
                <a:solidFill>
                  <a:schemeClr val="tx1"/>
                </a:solidFill>
              </a:rPr>
              <a:t>-Increased accuracy in determining why a student may be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struggling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62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73457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Examples of short-term ‘Rowing’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10687"/>
            <a:ext cx="10058400" cy="442187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-Students read from an instructional level text with prosody and     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accuracy for 1 minute.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-Students </a:t>
            </a:r>
            <a:r>
              <a:rPr lang="en-US" sz="2800" dirty="0">
                <a:solidFill>
                  <a:schemeClr val="tx1"/>
                </a:solidFill>
              </a:rPr>
              <a:t>need </a:t>
            </a:r>
            <a:r>
              <a:rPr lang="en-US" sz="2800" dirty="0" smtClean="0">
                <a:solidFill>
                  <a:schemeClr val="tx1"/>
                </a:solidFill>
              </a:rPr>
              <a:t>to compare and contrast two types of data.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00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-Students </a:t>
            </a:r>
            <a:r>
              <a:rPr lang="en-US" sz="2800" dirty="0">
                <a:solidFill>
                  <a:schemeClr val="tx1"/>
                </a:solidFill>
              </a:rPr>
              <a:t>need to </a:t>
            </a:r>
            <a:r>
              <a:rPr lang="en-US" sz="2800" dirty="0" smtClean="0">
                <a:solidFill>
                  <a:schemeClr val="tx1"/>
                </a:solidFill>
              </a:rPr>
              <a:t>demonstrate self-correction when making an error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while reading aloud.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00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-Students </a:t>
            </a:r>
            <a:r>
              <a:rPr lang="en-US" sz="2800" dirty="0">
                <a:solidFill>
                  <a:schemeClr val="tx1"/>
                </a:solidFill>
              </a:rPr>
              <a:t>need </a:t>
            </a:r>
            <a:r>
              <a:rPr lang="en-US" sz="2800" dirty="0" smtClean="0">
                <a:solidFill>
                  <a:schemeClr val="tx1"/>
                </a:solidFill>
              </a:rPr>
              <a:t>to develop the body of a paragraph using sentences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that support the topic sentence.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00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-Students will complete the square to solve for x.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33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What’s So Important About Unpacking Standards Correctly?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>
                <a:solidFill>
                  <a:srgbClr val="0070C0"/>
                </a:solidFill>
              </a:rPr>
              <a:t>Smaller steps mean more motivation for both the teacher and the students.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80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>
                <a:solidFill>
                  <a:schemeClr val="tx1"/>
                </a:solidFill>
              </a:rPr>
              <a:t>“I never want to row again!”</a:t>
            </a:r>
          </a:p>
          <a:p>
            <a:pPr marL="201168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 smtClean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>
                <a:solidFill>
                  <a:schemeClr val="tx1"/>
                </a:solidFill>
              </a:rPr>
              <a:t>“I can row.”</a:t>
            </a:r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4" name="Picture 3" descr="Fronte libero: NMG: “Raffreddore a causa del capo”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0417" y="2928582"/>
            <a:ext cx="2817125" cy="281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63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552</TotalTime>
  <Words>1061</Words>
  <Application>Microsoft Office PowerPoint</Application>
  <PresentationFormat>Widescreen</PresentationFormat>
  <Paragraphs>140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Retrospect</vt:lpstr>
      <vt:lpstr>Unpacking Standards and Developing Learning Targets</vt:lpstr>
      <vt:lpstr>Objectives for this presentation </vt:lpstr>
      <vt:lpstr>Why is This Important?</vt:lpstr>
      <vt:lpstr>What’s So Important About Unpacking Standards Correctly?</vt:lpstr>
      <vt:lpstr>What’s So Important About Unpacking Standards Correctly?</vt:lpstr>
      <vt:lpstr>Examples of Long-Term ‘Rowing’</vt:lpstr>
      <vt:lpstr>What’s So Important About Unpacking Standards Correctly?</vt:lpstr>
      <vt:lpstr>Examples of short-term ‘Rowing’</vt:lpstr>
      <vt:lpstr>What’s So Important About Unpacking Standards Correctly?</vt:lpstr>
      <vt:lpstr>What does it mean to Unpack a Standard?</vt:lpstr>
      <vt:lpstr>Current PLC Form</vt:lpstr>
      <vt:lpstr>How Do You Effectively Unpack a Standard</vt:lpstr>
      <vt:lpstr>How Do You Effectively Unpack a Standard</vt:lpstr>
      <vt:lpstr>Outline the nouns/noun phrases</vt:lpstr>
      <vt:lpstr>List the Concepts—What students need to know</vt:lpstr>
      <vt:lpstr>Circle the Verbs (skills)</vt:lpstr>
      <vt:lpstr>List the Skills—what students need to be able to do</vt:lpstr>
      <vt:lpstr>Concepts and Skills</vt:lpstr>
      <vt:lpstr>What Students Should Know and be Able to Do</vt:lpstr>
      <vt:lpstr>Communicating Skills to Students  “I can” or “I will”</vt:lpstr>
      <vt:lpstr>High School Life Science</vt:lpstr>
      <vt:lpstr>High school Language Arts</vt:lpstr>
      <vt:lpstr>Available For You, PLC Form 1, v. 3</vt:lpstr>
      <vt:lpstr>PowerPoint Presentation</vt:lpstr>
    </vt:vector>
  </TitlesOfParts>
  <Company>SHSD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Unpacking Standards</dc:title>
  <dc:creator>rstucky</dc:creator>
  <cp:lastModifiedBy>rstucky</cp:lastModifiedBy>
  <cp:revision>46</cp:revision>
  <cp:lastPrinted>2019-12-11T22:57:02Z</cp:lastPrinted>
  <dcterms:created xsi:type="dcterms:W3CDTF">2019-12-06T22:29:02Z</dcterms:created>
  <dcterms:modified xsi:type="dcterms:W3CDTF">2019-12-18T19:45:46Z</dcterms:modified>
</cp:coreProperties>
</file>