
<file path=[Content_Types].xml><?xml version="1.0" encoding="utf-8"?>
<Types xmlns="http://schemas.openxmlformats.org/package/2006/content-types">
  <Default Extension="jpeg" ContentType="image/jpeg"/>
  <Default Extension="wmf" ContentType="image/x-wmf"/>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09" r:id="rId1"/>
  </p:sldMasterIdLst>
  <p:notesMasterIdLst>
    <p:notesMasterId r:id="rId49"/>
  </p:notesMasterIdLst>
  <p:handoutMasterIdLst>
    <p:handoutMasterId r:id="rId50"/>
  </p:handoutMasterIdLst>
  <p:sldIdLst>
    <p:sldId id="269" r:id="rId2"/>
    <p:sldId id="295" r:id="rId3"/>
    <p:sldId id="271" r:id="rId4"/>
    <p:sldId id="286" r:id="rId5"/>
    <p:sldId id="270" r:id="rId6"/>
    <p:sldId id="272" r:id="rId7"/>
    <p:sldId id="273" r:id="rId8"/>
    <p:sldId id="320" r:id="rId9"/>
    <p:sldId id="289" r:id="rId10"/>
    <p:sldId id="292" r:id="rId11"/>
    <p:sldId id="293" r:id="rId12"/>
    <p:sldId id="296" r:id="rId13"/>
    <p:sldId id="274" r:id="rId14"/>
    <p:sldId id="275" r:id="rId15"/>
    <p:sldId id="276" r:id="rId16"/>
    <p:sldId id="279" r:id="rId17"/>
    <p:sldId id="283" r:id="rId18"/>
    <p:sldId id="298" r:id="rId19"/>
    <p:sldId id="258" r:id="rId20"/>
    <p:sldId id="299" r:id="rId21"/>
    <p:sldId id="282" r:id="rId22"/>
    <p:sldId id="301" r:id="rId23"/>
    <p:sldId id="277" r:id="rId24"/>
    <p:sldId id="303" r:id="rId25"/>
    <p:sldId id="329" r:id="rId26"/>
    <p:sldId id="306" r:id="rId27"/>
    <p:sldId id="304" r:id="rId28"/>
    <p:sldId id="322" r:id="rId29"/>
    <p:sldId id="323" r:id="rId30"/>
    <p:sldId id="312" r:id="rId31"/>
    <p:sldId id="324" r:id="rId32"/>
    <p:sldId id="313" r:id="rId33"/>
    <p:sldId id="305" r:id="rId34"/>
    <p:sldId id="314" r:id="rId35"/>
    <p:sldId id="325" r:id="rId36"/>
    <p:sldId id="315" r:id="rId37"/>
    <p:sldId id="326" r:id="rId38"/>
    <p:sldId id="316" r:id="rId39"/>
    <p:sldId id="317" r:id="rId40"/>
    <p:sldId id="328" r:id="rId41"/>
    <p:sldId id="307" r:id="rId42"/>
    <p:sldId id="309" r:id="rId43"/>
    <p:sldId id="308" r:id="rId44"/>
    <p:sldId id="310" r:id="rId45"/>
    <p:sldId id="330" r:id="rId46"/>
    <p:sldId id="321" r:id="rId47"/>
    <p:sldId id="327" r:id="rId48"/>
  </p:sldIdLst>
  <p:sldSz cx="12192000" cy="6858000"/>
  <p:notesSz cx="6934200" cy="92202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0" d="100"/>
          <a:sy n="70" d="100"/>
        </p:scale>
        <p:origin x="654" y="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04821" cy="462611"/>
          </a:xfrm>
          <a:prstGeom prst="rect">
            <a:avLst/>
          </a:prstGeom>
        </p:spPr>
        <p:txBody>
          <a:bodyPr vert="horz" lIns="92296" tIns="46147" rIns="92296" bIns="46147" rtlCol="0"/>
          <a:lstStyle>
            <a:lvl1pPr algn="l">
              <a:defRPr sz="1100"/>
            </a:lvl1pPr>
          </a:lstStyle>
          <a:p>
            <a:endParaRPr lang="en-US"/>
          </a:p>
        </p:txBody>
      </p:sp>
      <p:sp>
        <p:nvSpPr>
          <p:cNvPr id="3" name="Date Placeholder 2"/>
          <p:cNvSpPr>
            <a:spLocks noGrp="1"/>
          </p:cNvSpPr>
          <p:nvPr>
            <p:ph type="dt" sz="quarter" idx="1"/>
          </p:nvPr>
        </p:nvSpPr>
        <p:spPr>
          <a:xfrm>
            <a:off x="3927775" y="1"/>
            <a:ext cx="3004821" cy="462611"/>
          </a:xfrm>
          <a:prstGeom prst="rect">
            <a:avLst/>
          </a:prstGeom>
        </p:spPr>
        <p:txBody>
          <a:bodyPr vert="horz" lIns="92296" tIns="46147" rIns="92296" bIns="46147" rtlCol="0"/>
          <a:lstStyle>
            <a:lvl1pPr algn="r">
              <a:defRPr sz="1100"/>
            </a:lvl1pPr>
          </a:lstStyle>
          <a:p>
            <a:fld id="{C421556A-4049-411E-B914-01487F3AC6C7}" type="datetimeFigureOut">
              <a:rPr lang="en-US" smtClean="0"/>
              <a:t>8/16/2019</a:t>
            </a:fld>
            <a:endParaRPr lang="en-US"/>
          </a:p>
        </p:txBody>
      </p:sp>
      <p:sp>
        <p:nvSpPr>
          <p:cNvPr id="4" name="Footer Placeholder 3"/>
          <p:cNvSpPr>
            <a:spLocks noGrp="1"/>
          </p:cNvSpPr>
          <p:nvPr>
            <p:ph type="ftr" sz="quarter" idx="2"/>
          </p:nvPr>
        </p:nvSpPr>
        <p:spPr>
          <a:xfrm>
            <a:off x="0" y="8757591"/>
            <a:ext cx="3004821" cy="462610"/>
          </a:xfrm>
          <a:prstGeom prst="rect">
            <a:avLst/>
          </a:prstGeom>
        </p:spPr>
        <p:txBody>
          <a:bodyPr vert="horz" lIns="92296" tIns="46147" rIns="92296" bIns="46147" rtlCol="0" anchor="b"/>
          <a:lstStyle>
            <a:lvl1pPr algn="l">
              <a:defRPr sz="1100"/>
            </a:lvl1pPr>
          </a:lstStyle>
          <a:p>
            <a:endParaRPr lang="en-US"/>
          </a:p>
        </p:txBody>
      </p:sp>
      <p:sp>
        <p:nvSpPr>
          <p:cNvPr id="5" name="Slide Number Placeholder 4"/>
          <p:cNvSpPr>
            <a:spLocks noGrp="1"/>
          </p:cNvSpPr>
          <p:nvPr>
            <p:ph type="sldNum" sz="quarter" idx="3"/>
          </p:nvPr>
        </p:nvSpPr>
        <p:spPr>
          <a:xfrm>
            <a:off x="3927775" y="8757591"/>
            <a:ext cx="3004821" cy="462610"/>
          </a:xfrm>
          <a:prstGeom prst="rect">
            <a:avLst/>
          </a:prstGeom>
        </p:spPr>
        <p:txBody>
          <a:bodyPr vert="horz" lIns="92296" tIns="46147" rIns="92296" bIns="46147" rtlCol="0" anchor="b"/>
          <a:lstStyle>
            <a:lvl1pPr algn="r">
              <a:defRPr sz="1100"/>
            </a:lvl1pPr>
          </a:lstStyle>
          <a:p>
            <a:fld id="{34B414A6-5072-43ED-98B8-17FD2118E37E}" type="slidenum">
              <a:rPr lang="en-US" smtClean="0"/>
              <a:t>‹#›</a:t>
            </a:fld>
            <a:endParaRPr lang="en-US"/>
          </a:p>
        </p:txBody>
      </p:sp>
    </p:spTree>
    <p:extLst>
      <p:ext uri="{BB962C8B-B14F-4D97-AF65-F5344CB8AC3E}">
        <p14:creationId xmlns:p14="http://schemas.microsoft.com/office/powerpoint/2010/main" val="40534892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04821" cy="462611"/>
          </a:xfrm>
          <a:prstGeom prst="rect">
            <a:avLst/>
          </a:prstGeom>
        </p:spPr>
        <p:txBody>
          <a:bodyPr vert="horz" lIns="92296" tIns="46147" rIns="92296" bIns="46147" rtlCol="0"/>
          <a:lstStyle>
            <a:lvl1pPr algn="l">
              <a:defRPr sz="1100"/>
            </a:lvl1pPr>
          </a:lstStyle>
          <a:p>
            <a:endParaRPr lang="en-US"/>
          </a:p>
        </p:txBody>
      </p:sp>
      <p:sp>
        <p:nvSpPr>
          <p:cNvPr id="3" name="Date Placeholder 2"/>
          <p:cNvSpPr>
            <a:spLocks noGrp="1"/>
          </p:cNvSpPr>
          <p:nvPr>
            <p:ph type="dt" idx="1"/>
          </p:nvPr>
        </p:nvSpPr>
        <p:spPr>
          <a:xfrm>
            <a:off x="3927775" y="1"/>
            <a:ext cx="3004821" cy="462611"/>
          </a:xfrm>
          <a:prstGeom prst="rect">
            <a:avLst/>
          </a:prstGeom>
        </p:spPr>
        <p:txBody>
          <a:bodyPr vert="horz" lIns="92296" tIns="46147" rIns="92296" bIns="46147" rtlCol="0"/>
          <a:lstStyle>
            <a:lvl1pPr algn="r">
              <a:defRPr sz="1100"/>
            </a:lvl1pPr>
          </a:lstStyle>
          <a:p>
            <a:fld id="{42E3B757-FF91-4F83-BA6F-4590AF04A21D}" type="datetimeFigureOut">
              <a:rPr lang="en-US" smtClean="0"/>
              <a:t>8/16/2019</a:t>
            </a:fld>
            <a:endParaRPr lang="en-US"/>
          </a:p>
        </p:txBody>
      </p:sp>
      <p:sp>
        <p:nvSpPr>
          <p:cNvPr id="4" name="Slide Image Placeholder 3"/>
          <p:cNvSpPr>
            <a:spLocks noGrp="1" noRot="1" noChangeAspect="1"/>
          </p:cNvSpPr>
          <p:nvPr>
            <p:ph type="sldImg" idx="2"/>
          </p:nvPr>
        </p:nvSpPr>
        <p:spPr>
          <a:xfrm>
            <a:off x="701675" y="1152525"/>
            <a:ext cx="5530850" cy="3111500"/>
          </a:xfrm>
          <a:prstGeom prst="rect">
            <a:avLst/>
          </a:prstGeom>
          <a:noFill/>
          <a:ln w="12700">
            <a:solidFill>
              <a:prstClr val="black"/>
            </a:solidFill>
          </a:ln>
        </p:spPr>
        <p:txBody>
          <a:bodyPr vert="horz" lIns="92296" tIns="46147" rIns="92296" bIns="46147" rtlCol="0" anchor="ctr"/>
          <a:lstStyle/>
          <a:p>
            <a:endParaRPr lang="en-US"/>
          </a:p>
        </p:txBody>
      </p:sp>
      <p:sp>
        <p:nvSpPr>
          <p:cNvPr id="5" name="Notes Placeholder 4"/>
          <p:cNvSpPr>
            <a:spLocks noGrp="1"/>
          </p:cNvSpPr>
          <p:nvPr>
            <p:ph type="body" sz="quarter" idx="3"/>
          </p:nvPr>
        </p:nvSpPr>
        <p:spPr>
          <a:xfrm>
            <a:off x="693421" y="4437221"/>
            <a:ext cx="5547360" cy="3630454"/>
          </a:xfrm>
          <a:prstGeom prst="rect">
            <a:avLst/>
          </a:prstGeom>
        </p:spPr>
        <p:txBody>
          <a:bodyPr vert="horz" lIns="92296" tIns="46147" rIns="92296" bIns="46147"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57591"/>
            <a:ext cx="3004821" cy="462610"/>
          </a:xfrm>
          <a:prstGeom prst="rect">
            <a:avLst/>
          </a:prstGeom>
        </p:spPr>
        <p:txBody>
          <a:bodyPr vert="horz" lIns="92296" tIns="46147" rIns="92296" bIns="46147" rtlCol="0" anchor="b"/>
          <a:lstStyle>
            <a:lvl1pPr algn="l">
              <a:defRPr sz="1100"/>
            </a:lvl1pPr>
          </a:lstStyle>
          <a:p>
            <a:endParaRPr lang="en-US"/>
          </a:p>
        </p:txBody>
      </p:sp>
      <p:sp>
        <p:nvSpPr>
          <p:cNvPr id="7" name="Slide Number Placeholder 6"/>
          <p:cNvSpPr>
            <a:spLocks noGrp="1"/>
          </p:cNvSpPr>
          <p:nvPr>
            <p:ph type="sldNum" sz="quarter" idx="5"/>
          </p:nvPr>
        </p:nvSpPr>
        <p:spPr>
          <a:xfrm>
            <a:off x="3927775" y="8757591"/>
            <a:ext cx="3004821" cy="462610"/>
          </a:xfrm>
          <a:prstGeom prst="rect">
            <a:avLst/>
          </a:prstGeom>
        </p:spPr>
        <p:txBody>
          <a:bodyPr vert="horz" lIns="92296" tIns="46147" rIns="92296" bIns="46147" rtlCol="0" anchor="b"/>
          <a:lstStyle>
            <a:lvl1pPr algn="r">
              <a:defRPr sz="1100"/>
            </a:lvl1pPr>
          </a:lstStyle>
          <a:p>
            <a:fld id="{CE086AA8-6519-41CB-A34C-C1C8B350A59C}" type="slidenum">
              <a:rPr lang="en-US" smtClean="0"/>
              <a:t>‹#›</a:t>
            </a:fld>
            <a:endParaRPr lang="en-US"/>
          </a:p>
        </p:txBody>
      </p:sp>
    </p:spTree>
    <p:extLst>
      <p:ext uri="{BB962C8B-B14F-4D97-AF65-F5344CB8AC3E}">
        <p14:creationId xmlns:p14="http://schemas.microsoft.com/office/powerpoint/2010/main" val="1752603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4A5EED-A13E-4CFB-A1D6-72F922448FC6}" type="slidenum">
              <a:rPr lang="en-US"/>
              <a:pPr/>
              <a:t>1</a:t>
            </a:fld>
            <a:endParaRPr lang="en-US"/>
          </a:p>
        </p:txBody>
      </p:sp>
      <p:sp>
        <p:nvSpPr>
          <p:cNvPr id="40962" name="Rectangle 2"/>
          <p:cNvSpPr>
            <a:spLocks noGrp="1" noRot="1" noChangeAspect="1" noChangeArrowheads="1" noTextEdit="1"/>
          </p:cNvSpPr>
          <p:nvPr>
            <p:ph type="sldImg"/>
          </p:nvPr>
        </p:nvSpPr>
        <p:spPr>
          <a:ln/>
        </p:spPr>
      </p:sp>
      <p:sp>
        <p:nvSpPr>
          <p:cNvPr id="4096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7800803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ED18105-A783-4758-856C-5EC1EE66051E}" type="slidenum">
              <a:rPr lang="en-US"/>
              <a:pPr/>
              <a:t>15</a:t>
            </a:fld>
            <a:endParaRPr 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r>
              <a:rPr lang="en-US"/>
              <a:t>3 and 4: Hand out Critical Issues for Team Consideration questionnaire</a:t>
            </a:r>
          </a:p>
          <a:p>
            <a:r>
              <a:rPr lang="en-US"/>
              <a:t>Example Timeline for products:</a:t>
            </a:r>
          </a:p>
          <a:p>
            <a:r>
              <a:rPr lang="en-US"/>
              <a:t>By the end of the </a:t>
            </a:r>
          </a:p>
          <a:p>
            <a:r>
              <a:rPr lang="en-US"/>
              <a:t>2</a:t>
            </a:r>
            <a:r>
              <a:rPr lang="en-US" baseline="30000"/>
              <a:t>nd</a:t>
            </a:r>
            <a:r>
              <a:rPr lang="en-US"/>
              <a:t> week: Team Norms</a:t>
            </a:r>
          </a:p>
          <a:p>
            <a:r>
              <a:rPr lang="en-US"/>
              <a:t>4</a:t>
            </a:r>
            <a:r>
              <a:rPr lang="en-US" baseline="30000"/>
              <a:t>th</a:t>
            </a:r>
            <a:r>
              <a:rPr lang="en-US"/>
              <a:t> Week: Team SMART Goal</a:t>
            </a:r>
          </a:p>
          <a:p>
            <a:r>
              <a:rPr lang="en-US"/>
              <a:t>6</a:t>
            </a:r>
            <a:r>
              <a:rPr lang="en-US" baseline="30000"/>
              <a:t>th</a:t>
            </a:r>
            <a:r>
              <a:rPr lang="en-US"/>
              <a:t> Week: Common essential outcomes</a:t>
            </a:r>
          </a:p>
          <a:p>
            <a:r>
              <a:rPr lang="en-US"/>
              <a:t>8</a:t>
            </a:r>
            <a:r>
              <a:rPr lang="en-US" baseline="30000"/>
              <a:t>th</a:t>
            </a:r>
            <a:r>
              <a:rPr lang="en-US"/>
              <a:t> Week: First common assessment</a:t>
            </a:r>
          </a:p>
          <a:p>
            <a:r>
              <a:rPr lang="en-US"/>
              <a:t>10</a:t>
            </a:r>
            <a:r>
              <a:rPr lang="en-US" baseline="30000"/>
              <a:t>th</a:t>
            </a:r>
            <a:r>
              <a:rPr lang="en-US"/>
              <a:t> week: Analysis of student performance on first common formative assessment:  This is a great time to sit in and listen to the group discussion and ask them what they need from you.</a:t>
            </a:r>
          </a:p>
          <a:p>
            <a:endParaRPr lang="en-US"/>
          </a:p>
        </p:txBody>
      </p:sp>
    </p:spTree>
    <p:extLst>
      <p:ext uri="{BB962C8B-B14F-4D97-AF65-F5344CB8AC3E}">
        <p14:creationId xmlns:p14="http://schemas.microsoft.com/office/powerpoint/2010/main" val="151574086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02BDA8B-5E04-497B-B113-7FFE74AA587C}" type="slidenum">
              <a:rPr lang="en-US"/>
              <a:pPr/>
              <a:t>16</a:t>
            </a:fld>
            <a:endParaRPr lang="en-US"/>
          </a:p>
        </p:txBody>
      </p:sp>
      <p:sp>
        <p:nvSpPr>
          <p:cNvPr id="21506" name="Rectangle 2"/>
          <p:cNvSpPr>
            <a:spLocks noGrp="1" noRot="1" noChangeAspect="1" noChangeArrowheads="1" noTextEdit="1"/>
          </p:cNvSpPr>
          <p:nvPr>
            <p:ph type="sldImg"/>
          </p:nvPr>
        </p:nvSpPr>
        <p:spPr>
          <a:ln/>
        </p:spPr>
      </p:sp>
      <p:sp>
        <p:nvSpPr>
          <p:cNvPr id="21507" name="Rectangle 3"/>
          <p:cNvSpPr>
            <a:spLocks noGrp="1" noChangeArrowheads="1"/>
          </p:cNvSpPr>
          <p:nvPr>
            <p:ph type="body" idx="1"/>
          </p:nvPr>
        </p:nvSpPr>
        <p:spPr/>
        <p:txBody>
          <a:bodyPr/>
          <a:lstStyle/>
          <a:p>
            <a:r>
              <a:rPr lang="en-US"/>
              <a:t>Share Meaningful teamwork, results oriented goals, regular collection and analysis of performance data.</a:t>
            </a:r>
          </a:p>
          <a:p>
            <a:r>
              <a:rPr lang="en-US"/>
              <a:t>This is where the team also develops its SMART goal.</a:t>
            </a:r>
          </a:p>
          <a:p>
            <a:r>
              <a:rPr lang="en-US"/>
              <a:t>We liked the quote that without data, your just another person with an opinion.</a:t>
            </a:r>
          </a:p>
          <a:p>
            <a:endParaRPr lang="en-US"/>
          </a:p>
        </p:txBody>
      </p:sp>
    </p:spTree>
    <p:extLst>
      <p:ext uri="{BB962C8B-B14F-4D97-AF65-F5344CB8AC3E}">
        <p14:creationId xmlns:p14="http://schemas.microsoft.com/office/powerpoint/2010/main" val="1673416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83EAD1-9F79-4319-A2AD-8AD9C275AFD9}" type="slidenum">
              <a:rPr lang="en-US"/>
              <a:pPr/>
              <a:t>17</a:t>
            </a:fld>
            <a:endParaRPr lang="en-US"/>
          </a:p>
        </p:txBody>
      </p:sp>
      <p:sp>
        <p:nvSpPr>
          <p:cNvPr id="34818" name="Rectangle 2"/>
          <p:cNvSpPr>
            <a:spLocks noGrp="1" noRot="1" noChangeAspect="1" noChangeArrowheads="1" noTextEdit="1"/>
          </p:cNvSpPr>
          <p:nvPr>
            <p:ph type="sldImg"/>
          </p:nvPr>
        </p:nvSpPr>
        <p:spPr>
          <a:xfrm>
            <a:off x="392113" y="690563"/>
            <a:ext cx="6151562" cy="3460750"/>
          </a:xfrm>
          <a:ln/>
        </p:spPr>
      </p:sp>
      <p:sp>
        <p:nvSpPr>
          <p:cNvPr id="34819" name="Rectangle 3"/>
          <p:cNvSpPr>
            <a:spLocks noGrp="1" noChangeArrowheads="1"/>
          </p:cNvSpPr>
          <p:nvPr>
            <p:ph type="body" idx="1"/>
          </p:nvPr>
        </p:nvSpPr>
        <p:spPr>
          <a:xfrm>
            <a:off x="695027" y="4381196"/>
            <a:ext cx="5544149" cy="4149090"/>
          </a:xfrm>
        </p:spPr>
        <p:txBody>
          <a:bodyPr/>
          <a:lstStyle/>
          <a:p>
            <a:r>
              <a:rPr lang="en-US"/>
              <a:t>A summary</a:t>
            </a:r>
          </a:p>
          <a:p>
            <a:r>
              <a:rPr lang="en-US"/>
              <a:t>Cedar Rapids Power Point</a:t>
            </a:r>
          </a:p>
        </p:txBody>
      </p:sp>
    </p:spTree>
    <p:extLst>
      <p:ext uri="{BB962C8B-B14F-4D97-AF65-F5344CB8AC3E}">
        <p14:creationId xmlns:p14="http://schemas.microsoft.com/office/powerpoint/2010/main" val="4583252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3D45316-6F6B-4C71-9DA8-47D743136AA2}" type="slidenum">
              <a:rPr lang="en-US"/>
              <a:pPr/>
              <a:t>23</a:t>
            </a:fld>
            <a:endParaRPr lang="en-US"/>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r>
              <a:rPr lang="en-US"/>
              <a:t>Adaptive Schools Handbook</a:t>
            </a:r>
          </a:p>
          <a:p>
            <a:r>
              <a:rPr lang="en-US"/>
              <a:t>NSDC-how to establish norms</a:t>
            </a:r>
          </a:p>
        </p:txBody>
      </p:sp>
    </p:spTree>
    <p:extLst>
      <p:ext uri="{BB962C8B-B14F-4D97-AF65-F5344CB8AC3E}">
        <p14:creationId xmlns:p14="http://schemas.microsoft.com/office/powerpoint/2010/main" val="29364071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D052C4-1D81-4250-A659-73088A58F306}" type="slidenum">
              <a:rPr lang="en-US"/>
              <a:pPr/>
              <a:t>3</a:t>
            </a:fld>
            <a:endParaRPr lang="en-US"/>
          </a:p>
        </p:txBody>
      </p:sp>
      <p:sp>
        <p:nvSpPr>
          <p:cNvPr id="36866" name="Rectangle 2"/>
          <p:cNvSpPr>
            <a:spLocks noGrp="1" noRot="1" noChangeAspect="1" noChangeArrowheads="1" noTextEdit="1"/>
          </p:cNvSpPr>
          <p:nvPr>
            <p:ph type="sldImg"/>
          </p:nvPr>
        </p:nvSpPr>
        <p:spPr>
          <a:ln/>
        </p:spPr>
      </p:sp>
      <p:sp>
        <p:nvSpPr>
          <p:cNvPr id="36867" name="Rectangle 3"/>
          <p:cNvSpPr>
            <a:spLocks noGrp="1" noChangeArrowheads="1"/>
          </p:cNvSpPr>
          <p:nvPr>
            <p:ph type="body" idx="1"/>
          </p:nvPr>
        </p:nvSpPr>
        <p:spPr/>
        <p:txBody>
          <a:bodyPr/>
          <a:lstStyle/>
          <a:p>
            <a:r>
              <a:rPr lang="en-US"/>
              <a:t>Many times the term PLC is used to describe work done in schools, but it is much more than just meeting as a group.</a:t>
            </a:r>
          </a:p>
          <a:p>
            <a:r>
              <a:rPr lang="en-US"/>
              <a:t>PLC is not a workshop, program, book study, or meeting.</a:t>
            </a:r>
          </a:p>
        </p:txBody>
      </p:sp>
    </p:spTree>
    <p:extLst>
      <p:ext uri="{BB962C8B-B14F-4D97-AF65-F5344CB8AC3E}">
        <p14:creationId xmlns:p14="http://schemas.microsoft.com/office/powerpoint/2010/main" val="11137375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0C5417-5486-4AD2-9E1B-CAE7A7D459DF}" type="slidenum">
              <a:rPr lang="en-US"/>
              <a:pPr/>
              <a:t>5</a:t>
            </a:fld>
            <a:endParaRPr lang="en-US"/>
          </a:p>
        </p:txBody>
      </p:sp>
      <p:sp>
        <p:nvSpPr>
          <p:cNvPr id="45058" name="Rectangle 2"/>
          <p:cNvSpPr>
            <a:spLocks noGrp="1" noRot="1" noChangeAspect="1" noChangeArrowheads="1" noTextEdit="1"/>
          </p:cNvSpPr>
          <p:nvPr>
            <p:ph type="sldImg"/>
          </p:nvPr>
        </p:nvSpPr>
        <p:spPr>
          <a:ln/>
        </p:spPr>
      </p:sp>
      <p:sp>
        <p:nvSpPr>
          <p:cNvPr id="45059" name="Rectangle 3"/>
          <p:cNvSpPr>
            <a:spLocks noGrp="1" noChangeArrowheads="1"/>
          </p:cNvSpPr>
          <p:nvPr>
            <p:ph type="body" idx="1"/>
          </p:nvPr>
        </p:nvSpPr>
        <p:spPr/>
        <p:txBody>
          <a:bodyPr/>
          <a:lstStyle/>
          <a:p>
            <a:r>
              <a:rPr lang="en-US"/>
              <a:t>When talking as group about what is important from the PLC conference the three big ideas stuck out most.</a:t>
            </a:r>
          </a:p>
          <a:p>
            <a:endParaRPr lang="en-US"/>
          </a:p>
        </p:txBody>
      </p:sp>
    </p:spTree>
    <p:extLst>
      <p:ext uri="{BB962C8B-B14F-4D97-AF65-F5344CB8AC3E}">
        <p14:creationId xmlns:p14="http://schemas.microsoft.com/office/powerpoint/2010/main" val="1110603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BF12708-64AB-4549-B501-BC821BB9BADE}" type="slidenum">
              <a:rPr lang="en-US"/>
              <a:pPr/>
              <a:t>6</a:t>
            </a:fld>
            <a:endParaRPr lang="en-US"/>
          </a:p>
        </p:txBody>
      </p:sp>
      <p:sp>
        <p:nvSpPr>
          <p:cNvPr id="37890" name="Rectangle 2"/>
          <p:cNvSpPr>
            <a:spLocks noGrp="1" noRot="1" noChangeAspect="1" noChangeArrowheads="1" noTextEdit="1"/>
          </p:cNvSpPr>
          <p:nvPr>
            <p:ph type="sldImg"/>
          </p:nvPr>
        </p:nvSpPr>
        <p:spPr>
          <a:ln/>
        </p:spPr>
      </p:sp>
      <p:sp>
        <p:nvSpPr>
          <p:cNvPr id="37891" name="Rectangle 3"/>
          <p:cNvSpPr>
            <a:spLocks noGrp="1" noChangeArrowheads="1"/>
          </p:cNvSpPr>
          <p:nvPr>
            <p:ph type="body" idx="1"/>
          </p:nvPr>
        </p:nvSpPr>
        <p:spPr/>
        <p:txBody>
          <a:bodyPr/>
          <a:lstStyle/>
          <a:p>
            <a:r>
              <a:rPr lang="en-US"/>
              <a:t>The focus in not if the curriculum was taught, but if it was learned.</a:t>
            </a:r>
          </a:p>
        </p:txBody>
      </p:sp>
    </p:spTree>
    <p:extLst>
      <p:ext uri="{BB962C8B-B14F-4D97-AF65-F5344CB8AC3E}">
        <p14:creationId xmlns:p14="http://schemas.microsoft.com/office/powerpoint/2010/main" val="28888767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4687F97-4A16-4F4E-8A54-F2B4B2BF473A}" type="slidenum">
              <a:rPr lang="en-US"/>
              <a:pPr/>
              <a:t>7</a:t>
            </a:fld>
            <a:endParaRPr lang="en-US"/>
          </a:p>
        </p:txBody>
      </p:sp>
      <p:sp>
        <p:nvSpPr>
          <p:cNvPr id="35842" name="Rectangle 2"/>
          <p:cNvSpPr>
            <a:spLocks noGrp="1" noRot="1" noChangeAspect="1" noChangeArrowheads="1" noTextEdit="1"/>
          </p:cNvSpPr>
          <p:nvPr>
            <p:ph type="sldImg"/>
          </p:nvPr>
        </p:nvSpPr>
        <p:spPr>
          <a:ln/>
        </p:spPr>
      </p:sp>
      <p:sp>
        <p:nvSpPr>
          <p:cNvPr id="35843" name="Rectangle 3"/>
          <p:cNvSpPr>
            <a:spLocks noGrp="1" noChangeArrowheads="1"/>
          </p:cNvSpPr>
          <p:nvPr>
            <p:ph type="body" idx="1"/>
          </p:nvPr>
        </p:nvSpPr>
        <p:spPr/>
        <p:txBody>
          <a:bodyPr/>
          <a:lstStyle/>
          <a:p>
            <a:r>
              <a:rPr lang="en-US"/>
              <a:t>Common Curriculum- This will be discussed later also as it relates to formative assessment.</a:t>
            </a:r>
          </a:p>
          <a:p>
            <a:r>
              <a:rPr lang="en-US"/>
              <a:t>Common Assessment</a:t>
            </a:r>
          </a:p>
          <a:p>
            <a:r>
              <a:rPr lang="en-US"/>
              <a:t>Common Pacing</a:t>
            </a:r>
          </a:p>
          <a:p>
            <a:r>
              <a:rPr lang="en-US"/>
              <a:t>The ideal shift here with these critical questions would be to get teachers to the point that when things aren’t going well they look in the mirror to say what can I change?  We want to move past the excuses of that is how he/she is or a blame on parents.</a:t>
            </a:r>
          </a:p>
          <a:p>
            <a:r>
              <a:rPr lang="en-US"/>
              <a:t>Once teachers see these questions they may feel scripted or the need to teach identically to their neighbor.  This however is not the case, the beginning is the same (focusing on the big ideas) the end is the same (formative assessment) it is the middle where the teacher gets to show their art of teaching.</a:t>
            </a:r>
          </a:p>
        </p:txBody>
      </p:sp>
    </p:spTree>
    <p:extLst>
      <p:ext uri="{BB962C8B-B14F-4D97-AF65-F5344CB8AC3E}">
        <p14:creationId xmlns:p14="http://schemas.microsoft.com/office/powerpoint/2010/main" val="9149549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Monitor the expectations by attending the meetings and reviewing the meeting notes, and particularly note what follow-through occurs and is addressed at the next meeting.  Working in teams can be chaotic and challenging at times, so monitoring is very important.  Teams need to be assured that they can spend additional time on essential content students haven’t mastered if more than one source shows there is a weakness shared by most of the class and if a different and engaging strategy will be used to reteach the content.  This is a case where it would be appropriate to deviate from the standards map for a short time. This is why they are considered maps and not a pacing guide.</a:t>
            </a:r>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Gill Sans MT" panose="020B0502020104020203" pitchFamily="34" charset="0"/>
              </a:defRPr>
            </a:lvl1pPr>
            <a:lvl2pPr marL="749902" indent="-288425" eaLnBrk="0" hangingPunct="0">
              <a:defRPr>
                <a:solidFill>
                  <a:schemeClr val="tx1"/>
                </a:solidFill>
                <a:latin typeface="Gill Sans MT" panose="020B0502020104020203" pitchFamily="34" charset="0"/>
              </a:defRPr>
            </a:lvl2pPr>
            <a:lvl3pPr marL="1153697" indent="-230739" eaLnBrk="0" hangingPunct="0">
              <a:defRPr>
                <a:solidFill>
                  <a:schemeClr val="tx1"/>
                </a:solidFill>
                <a:latin typeface="Gill Sans MT" panose="020B0502020104020203" pitchFamily="34" charset="0"/>
              </a:defRPr>
            </a:lvl3pPr>
            <a:lvl4pPr marL="1615174" indent="-230739" eaLnBrk="0" hangingPunct="0">
              <a:defRPr>
                <a:solidFill>
                  <a:schemeClr val="tx1"/>
                </a:solidFill>
                <a:latin typeface="Gill Sans MT" panose="020B0502020104020203" pitchFamily="34" charset="0"/>
              </a:defRPr>
            </a:lvl4pPr>
            <a:lvl5pPr marL="2076653" indent="-230739" eaLnBrk="0" hangingPunct="0">
              <a:defRPr>
                <a:solidFill>
                  <a:schemeClr val="tx1"/>
                </a:solidFill>
                <a:latin typeface="Gill Sans MT" panose="020B0502020104020203" pitchFamily="34" charset="0"/>
              </a:defRPr>
            </a:lvl5pPr>
            <a:lvl6pPr marL="2538132" indent="-230739" eaLnBrk="0" fontAlgn="base" hangingPunct="0">
              <a:spcBef>
                <a:spcPct val="0"/>
              </a:spcBef>
              <a:spcAft>
                <a:spcPct val="0"/>
              </a:spcAft>
              <a:defRPr>
                <a:solidFill>
                  <a:schemeClr val="tx1"/>
                </a:solidFill>
                <a:latin typeface="Gill Sans MT" panose="020B0502020104020203" pitchFamily="34" charset="0"/>
              </a:defRPr>
            </a:lvl6pPr>
            <a:lvl7pPr marL="2999609" indent="-230739" eaLnBrk="0" fontAlgn="base" hangingPunct="0">
              <a:spcBef>
                <a:spcPct val="0"/>
              </a:spcBef>
              <a:spcAft>
                <a:spcPct val="0"/>
              </a:spcAft>
              <a:defRPr>
                <a:solidFill>
                  <a:schemeClr val="tx1"/>
                </a:solidFill>
                <a:latin typeface="Gill Sans MT" panose="020B0502020104020203" pitchFamily="34" charset="0"/>
              </a:defRPr>
            </a:lvl7pPr>
            <a:lvl8pPr marL="3461089" indent="-230739" eaLnBrk="0" fontAlgn="base" hangingPunct="0">
              <a:spcBef>
                <a:spcPct val="0"/>
              </a:spcBef>
              <a:spcAft>
                <a:spcPct val="0"/>
              </a:spcAft>
              <a:defRPr>
                <a:solidFill>
                  <a:schemeClr val="tx1"/>
                </a:solidFill>
                <a:latin typeface="Gill Sans MT" panose="020B0502020104020203" pitchFamily="34" charset="0"/>
              </a:defRPr>
            </a:lvl8pPr>
            <a:lvl9pPr marL="3922567" indent="-230739"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fld id="{51177902-1739-457B-ABC4-A6CA58FEAF69}" type="slidenum">
              <a:rPr lang="en-US" altLang="en-US">
                <a:latin typeface="Calibri" panose="020F0502020204030204" pitchFamily="34" charset="0"/>
              </a:rPr>
              <a:pPr eaLnBrk="1" hangingPunct="1"/>
              <a:t>11</a:t>
            </a:fld>
            <a:endParaRPr lang="en-US" altLang="en-US">
              <a:latin typeface="Calibri" panose="020F0502020204030204" pitchFamily="34" charset="0"/>
            </a:endParaRPr>
          </a:p>
        </p:txBody>
      </p:sp>
    </p:spTree>
    <p:extLst>
      <p:ext uri="{BB962C8B-B14F-4D97-AF65-F5344CB8AC3E}">
        <p14:creationId xmlns:p14="http://schemas.microsoft.com/office/powerpoint/2010/main" val="11470772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mtClean="0"/>
              <a:t>Monitor the expectations by attending the meetings and reviewing the meeting notes, and particularly note what follow-through occurs and is addressed at the next meeting.  Working in teams can be chaotic and challenging at times, so monitoring is very important.  Teams need to be assured that they can spend additional time on essential content students haven’t mastered if more than one source shows there is a weakness shared by most of the class and if a different and engaging strategy will be used to reteach the content.  This is a case where it would be appropriate to deviate from the standards map for a short time. This is why they are considered maps and not a pacing guide.</a:t>
            </a:r>
          </a:p>
        </p:txBody>
      </p:sp>
      <p:sp>
        <p:nvSpPr>
          <p:cNvPr id="36868"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Gill Sans MT" panose="020B0502020104020203" pitchFamily="34" charset="0"/>
              </a:defRPr>
            </a:lvl1pPr>
            <a:lvl2pPr marL="749902" indent="-288425" eaLnBrk="0" hangingPunct="0">
              <a:defRPr>
                <a:solidFill>
                  <a:schemeClr val="tx1"/>
                </a:solidFill>
                <a:latin typeface="Gill Sans MT" panose="020B0502020104020203" pitchFamily="34" charset="0"/>
              </a:defRPr>
            </a:lvl2pPr>
            <a:lvl3pPr marL="1153697" indent="-230739" eaLnBrk="0" hangingPunct="0">
              <a:defRPr>
                <a:solidFill>
                  <a:schemeClr val="tx1"/>
                </a:solidFill>
                <a:latin typeface="Gill Sans MT" panose="020B0502020104020203" pitchFamily="34" charset="0"/>
              </a:defRPr>
            </a:lvl3pPr>
            <a:lvl4pPr marL="1615174" indent="-230739" eaLnBrk="0" hangingPunct="0">
              <a:defRPr>
                <a:solidFill>
                  <a:schemeClr val="tx1"/>
                </a:solidFill>
                <a:latin typeface="Gill Sans MT" panose="020B0502020104020203" pitchFamily="34" charset="0"/>
              </a:defRPr>
            </a:lvl4pPr>
            <a:lvl5pPr marL="2076653" indent="-230739" eaLnBrk="0" hangingPunct="0">
              <a:defRPr>
                <a:solidFill>
                  <a:schemeClr val="tx1"/>
                </a:solidFill>
                <a:latin typeface="Gill Sans MT" panose="020B0502020104020203" pitchFamily="34" charset="0"/>
              </a:defRPr>
            </a:lvl5pPr>
            <a:lvl6pPr marL="2538132" indent="-230739" eaLnBrk="0" fontAlgn="base" hangingPunct="0">
              <a:spcBef>
                <a:spcPct val="0"/>
              </a:spcBef>
              <a:spcAft>
                <a:spcPct val="0"/>
              </a:spcAft>
              <a:defRPr>
                <a:solidFill>
                  <a:schemeClr val="tx1"/>
                </a:solidFill>
                <a:latin typeface="Gill Sans MT" panose="020B0502020104020203" pitchFamily="34" charset="0"/>
              </a:defRPr>
            </a:lvl6pPr>
            <a:lvl7pPr marL="2999609" indent="-230739" eaLnBrk="0" fontAlgn="base" hangingPunct="0">
              <a:spcBef>
                <a:spcPct val="0"/>
              </a:spcBef>
              <a:spcAft>
                <a:spcPct val="0"/>
              </a:spcAft>
              <a:defRPr>
                <a:solidFill>
                  <a:schemeClr val="tx1"/>
                </a:solidFill>
                <a:latin typeface="Gill Sans MT" panose="020B0502020104020203" pitchFamily="34" charset="0"/>
              </a:defRPr>
            </a:lvl7pPr>
            <a:lvl8pPr marL="3461089" indent="-230739" eaLnBrk="0" fontAlgn="base" hangingPunct="0">
              <a:spcBef>
                <a:spcPct val="0"/>
              </a:spcBef>
              <a:spcAft>
                <a:spcPct val="0"/>
              </a:spcAft>
              <a:defRPr>
                <a:solidFill>
                  <a:schemeClr val="tx1"/>
                </a:solidFill>
                <a:latin typeface="Gill Sans MT" panose="020B0502020104020203" pitchFamily="34" charset="0"/>
              </a:defRPr>
            </a:lvl8pPr>
            <a:lvl9pPr marL="3922567" indent="-230739" eaLnBrk="0" fontAlgn="base" hangingPunct="0">
              <a:spcBef>
                <a:spcPct val="0"/>
              </a:spcBef>
              <a:spcAft>
                <a:spcPct val="0"/>
              </a:spcAft>
              <a:defRPr>
                <a:solidFill>
                  <a:schemeClr val="tx1"/>
                </a:solidFill>
                <a:latin typeface="Gill Sans MT" panose="020B0502020104020203" pitchFamily="34" charset="0"/>
              </a:defRPr>
            </a:lvl9pPr>
          </a:lstStyle>
          <a:p>
            <a:pPr eaLnBrk="1" hangingPunct="1"/>
            <a:fld id="{51177902-1739-457B-ABC4-A6CA58FEAF69}" type="slidenum">
              <a:rPr lang="en-US" altLang="en-US">
                <a:latin typeface="Calibri" panose="020F0502020204030204" pitchFamily="34" charset="0"/>
              </a:rPr>
              <a:pPr eaLnBrk="1" hangingPunct="1"/>
              <a:t>12</a:t>
            </a:fld>
            <a:endParaRPr lang="en-US" altLang="en-US">
              <a:latin typeface="Calibri" panose="020F0502020204030204" pitchFamily="34" charset="0"/>
            </a:endParaRPr>
          </a:p>
        </p:txBody>
      </p:sp>
    </p:spTree>
    <p:extLst>
      <p:ext uri="{BB962C8B-B14F-4D97-AF65-F5344CB8AC3E}">
        <p14:creationId xmlns:p14="http://schemas.microsoft.com/office/powerpoint/2010/main" val="399852949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B865DC4-88BD-4BE0-B787-2B7D00C4A4A9}" type="slidenum">
              <a:rPr lang="en-US"/>
              <a:pPr/>
              <a:t>13</a:t>
            </a:fld>
            <a:endParaRPr lang="en-US"/>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1091651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7279E6D-4EC8-437F-8525-D08008C69371}" type="slidenum">
              <a:rPr lang="en-US"/>
              <a:pPr/>
              <a:t>14</a:t>
            </a:fld>
            <a:endParaRPr lang="en-US"/>
          </a:p>
        </p:txBody>
      </p:sp>
      <p:sp>
        <p:nvSpPr>
          <p:cNvPr id="47106" name="Rectangle 2"/>
          <p:cNvSpPr>
            <a:spLocks noGrp="1" noRot="1" noChangeAspect="1" noChangeArrowheads="1" noTextEdit="1"/>
          </p:cNvSpPr>
          <p:nvPr>
            <p:ph type="sldImg"/>
          </p:nvPr>
        </p:nvSpPr>
        <p:spPr>
          <a:ln/>
        </p:spPr>
      </p:sp>
      <p:sp>
        <p:nvSpPr>
          <p:cNvPr id="47107" name="Rectangle 3"/>
          <p:cNvSpPr>
            <a:spLocks noGrp="1" noChangeArrowheads="1"/>
          </p:cNvSpPr>
          <p:nvPr>
            <p:ph type="body" idx="1"/>
          </p:nvPr>
        </p:nvSpPr>
        <p:spPr/>
        <p:txBody>
          <a:bodyPr/>
          <a:lstStyle/>
          <a:p>
            <a:r>
              <a:rPr lang="en-US"/>
              <a:t>When teachers are collaborating, egos need to be left at the door.</a:t>
            </a:r>
          </a:p>
        </p:txBody>
      </p:sp>
    </p:spTree>
    <p:extLst>
      <p:ext uri="{BB962C8B-B14F-4D97-AF65-F5344CB8AC3E}">
        <p14:creationId xmlns:p14="http://schemas.microsoft.com/office/powerpoint/2010/main" val="394400140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1160EA64-D806-43AC-9DF2-F8C432F32B4C}" type="datetimeFigureOut">
              <a:rPr lang="en-US" smtClean="0"/>
              <a:t>8/16/2019</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15511946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smtClean="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3895555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smtClean="0"/>
              <a:t>8/16/2019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543677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smtClean="0"/>
              <a:t>8/16/2019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848618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1160EA64-D806-43AC-9DF2-F8C432F32B4C}" type="datetimeFigureOut">
              <a:rPr lang="en-US" smtClean="0"/>
              <a:t>8/16/2019</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77144005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134690-1557-4C89-A502-4959FE7FAD70}" type="datetimeFigureOut">
              <a:rPr lang="en-US" smtClean="0"/>
              <a:t>8/16/2019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22957456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smtClean="0"/>
              <a:t>8/16/2019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64852571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smtClean="0"/>
              <a:t>8/16/2019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1055189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smtClean="0"/>
              <a:t>8/16/2019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smtClean="0"/>
              <a:t>‹#›</a:t>
            </a:fld>
            <a:endParaRPr lang="en-US" dirty="0"/>
          </a:p>
        </p:txBody>
      </p:sp>
    </p:spTree>
    <p:extLst>
      <p:ext uri="{BB962C8B-B14F-4D97-AF65-F5344CB8AC3E}">
        <p14:creationId xmlns:p14="http://schemas.microsoft.com/office/powerpoint/2010/main" val="659053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D1BE4249-C0D0-4B06-8692-E8BB871AF643}" type="datetimeFigureOut">
              <a:rPr lang="en-US" smtClean="0"/>
              <a:t>8/16/2019</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8A7A6979-0714-4377-B894-6BE4C2D6E202}" type="slidenum">
              <a:rPr lang="en-US" smtClean="0"/>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209180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042B0DB6-F5C7-45FB-8CF3-31B45F9C2DAC}" type="datetimeFigureOut">
              <a:rPr lang="en-US" smtClean="0"/>
              <a:t>8/16/2019</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8A7A6979-0714-4377-B894-6BE4C2D6E202}" type="slidenum">
              <a:rPr lang="en-US" smtClean="0"/>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882524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1160EA64-D806-43AC-9DF2-F8C432F32B4C}" type="datetimeFigureOut">
              <a:rPr lang="en-US" smtClean="0"/>
              <a:t>8/16/2019</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8A7A6979-0714-4377-B894-6BE4C2D6E202}" type="slidenum">
              <a:rPr lang="en-US" smtClean="0"/>
              <a:pPr/>
              <a:t>‹#›</a:t>
            </a:fld>
            <a:endParaRPr lang="en-US" dirty="0"/>
          </a:p>
        </p:txBody>
      </p:sp>
    </p:spTree>
    <p:extLst>
      <p:ext uri="{BB962C8B-B14F-4D97-AF65-F5344CB8AC3E}">
        <p14:creationId xmlns:p14="http://schemas.microsoft.com/office/powerpoint/2010/main" val="306419519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1561708" y="2091263"/>
            <a:ext cx="9068586" cy="1836501"/>
          </a:xfrm>
        </p:spPr>
        <p:txBody>
          <a:bodyPr/>
          <a:lstStyle/>
          <a:p>
            <a:r>
              <a:rPr lang="en-US" sz="4800" dirty="0"/>
              <a:t>Professional Learning </a:t>
            </a:r>
            <a:r>
              <a:rPr lang="en-US" sz="4800" dirty="0" smtClean="0"/>
              <a:t>Communities, Part I</a:t>
            </a:r>
            <a:endParaRPr lang="en-US" sz="4800" dirty="0"/>
          </a:p>
        </p:txBody>
      </p:sp>
      <p:sp>
        <p:nvSpPr>
          <p:cNvPr id="2051" name="Rectangle 3"/>
          <p:cNvSpPr>
            <a:spLocks noGrp="1" noChangeArrowheads="1"/>
          </p:cNvSpPr>
          <p:nvPr>
            <p:ph type="subTitle" idx="1"/>
          </p:nvPr>
        </p:nvSpPr>
        <p:spPr>
          <a:xfrm>
            <a:off x="1562100" y="4094018"/>
            <a:ext cx="9070848" cy="1246909"/>
          </a:xfrm>
        </p:spPr>
        <p:txBody>
          <a:bodyPr>
            <a:normAutofit/>
          </a:bodyPr>
          <a:lstStyle/>
          <a:p>
            <a:r>
              <a:rPr lang="en-US" sz="4200" dirty="0" smtClean="0"/>
              <a:t>Shared Understanding</a:t>
            </a:r>
            <a:endParaRPr lang="en-US" sz="4200" dirty="0"/>
          </a:p>
          <a:p>
            <a:r>
              <a:rPr lang="en-US" sz="1600" dirty="0"/>
              <a:t>(Adapted from Professional Learning Communities at Work</a:t>
            </a:r>
          </a:p>
          <a:p>
            <a:r>
              <a:rPr lang="en-US" sz="1600" dirty="0"/>
              <a:t>Designed by DuFour, DuFour and </a:t>
            </a:r>
            <a:r>
              <a:rPr lang="en-US" sz="1600" dirty="0" err="1"/>
              <a:t>Eaker</a:t>
            </a:r>
            <a:r>
              <a:rPr lang="en-US" sz="1600" dirty="0"/>
              <a:t>)</a:t>
            </a:r>
          </a:p>
        </p:txBody>
      </p:sp>
    </p:spTree>
    <p:extLst>
      <p:ext uri="{BB962C8B-B14F-4D97-AF65-F5344CB8AC3E}">
        <p14:creationId xmlns:p14="http://schemas.microsoft.com/office/powerpoint/2010/main" val="4066405845"/>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p>
        </p:txBody>
      </p:sp>
      <p:sp>
        <p:nvSpPr>
          <p:cNvPr id="23555" name="Content Placeholder 2"/>
          <p:cNvSpPr>
            <a:spLocks noGrp="1"/>
          </p:cNvSpPr>
          <p:nvPr>
            <p:ph idx="1"/>
          </p:nvPr>
        </p:nvSpPr>
        <p:spPr>
          <a:xfrm>
            <a:off x="1066800" y="2014194"/>
            <a:ext cx="10058400" cy="4343399"/>
          </a:xfrm>
        </p:spPr>
        <p:txBody>
          <a:bodyPr>
            <a:normAutofit/>
          </a:bodyPr>
          <a:lstStyle/>
          <a:p>
            <a:pPr marL="0" indent="0">
              <a:buNone/>
            </a:pPr>
            <a:r>
              <a:rPr lang="en-US" sz="3600" b="1" dirty="0"/>
              <a:t>Ensure That Students </a:t>
            </a:r>
            <a:r>
              <a:rPr lang="en-US" sz="3600" b="1" dirty="0" smtClean="0"/>
              <a:t>Learn—</a:t>
            </a:r>
            <a:r>
              <a:rPr lang="en-US" sz="3300" dirty="0" smtClean="0"/>
              <a:t>Implementing</a:t>
            </a:r>
            <a:endParaRPr lang="en-US" sz="3300" dirty="0"/>
          </a:p>
          <a:p>
            <a:pPr marL="0" indent="0" eaLnBrk="1" hangingPunct="1">
              <a:spcBef>
                <a:spcPts val="0"/>
              </a:spcBef>
              <a:buNone/>
            </a:pPr>
            <a:endParaRPr lang="en-US" altLang="en-US" sz="600" dirty="0" smtClean="0"/>
          </a:p>
          <a:p>
            <a:pPr marL="1028700" lvl="1" indent="-274638"/>
            <a:r>
              <a:rPr lang="en-US" altLang="en-US" sz="3000" dirty="0" smtClean="0"/>
              <a:t>Targets </a:t>
            </a:r>
            <a:r>
              <a:rPr lang="en-US" altLang="en-US" sz="3000" dirty="0"/>
              <a:t>are </a:t>
            </a:r>
            <a:r>
              <a:rPr lang="en-US" altLang="en-US" sz="3000" dirty="0" smtClean="0"/>
              <a:t>displayed, defined and </a:t>
            </a:r>
            <a:r>
              <a:rPr lang="en-US" altLang="en-US" sz="3000" dirty="0" smtClean="0"/>
              <a:t>revisited.</a:t>
            </a:r>
            <a:endParaRPr lang="en-US" altLang="en-US" sz="3000" dirty="0"/>
          </a:p>
          <a:p>
            <a:pPr marL="1028700" indent="-274638">
              <a:defRPr/>
            </a:pPr>
            <a:r>
              <a:rPr lang="en-US" sz="3000" dirty="0"/>
              <a:t>Students are </a:t>
            </a:r>
            <a:r>
              <a:rPr lang="en-US" sz="3000" dirty="0" smtClean="0"/>
              <a:t>engaged.</a:t>
            </a:r>
            <a:endParaRPr lang="en-US" sz="3000" dirty="0"/>
          </a:p>
          <a:p>
            <a:pPr marL="1028700" indent="-274638">
              <a:defRPr/>
            </a:pPr>
            <a:r>
              <a:rPr lang="en-US" sz="3000" dirty="0"/>
              <a:t>Students are having conversations and writing about their </a:t>
            </a:r>
            <a:r>
              <a:rPr lang="en-US" sz="3000" dirty="0" smtClean="0"/>
              <a:t>learning.</a:t>
            </a:r>
            <a:endParaRPr lang="en-US" sz="3000" dirty="0"/>
          </a:p>
        </p:txBody>
      </p:sp>
      <p:sp>
        <p:nvSpPr>
          <p:cNvPr id="5" name="Rectangle 2"/>
          <p:cNvSpPr txBox="1">
            <a:spLocks noChangeArrowheads="1"/>
          </p:cNvSpPr>
          <p:nvPr/>
        </p:nvSpPr>
        <p:spPr>
          <a:xfrm>
            <a:off x="1066800" y="642594"/>
            <a:ext cx="10058400" cy="1104319"/>
          </a:xfrm>
          <a:prstGeom prst="rect">
            <a:avLst/>
          </a:prstGeom>
          <a:solidFill>
            <a:schemeClr val="bg1"/>
          </a:solidFill>
          <a:ln>
            <a:solidFill>
              <a:schemeClr val="accent1"/>
            </a:solidFill>
          </a:ln>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p>
          <a:p>
            <a:endParaRPr lang="en-US" altLang="en-US" dirty="0" smtClean="0"/>
          </a:p>
        </p:txBody>
      </p:sp>
      <p:sp>
        <p:nvSpPr>
          <p:cNvPr id="6" name="TextBox 3"/>
          <p:cNvSpPr txBox="1">
            <a:spLocks noChangeArrowheads="1"/>
          </p:cNvSpPr>
          <p:nvPr/>
        </p:nvSpPr>
        <p:spPr bwMode="auto">
          <a:xfrm>
            <a:off x="1272540" y="5218820"/>
            <a:ext cx="9646920" cy="1138773"/>
          </a:xfrm>
          <a:prstGeom prst="rect">
            <a:avLst/>
          </a:prstGeom>
          <a:noFill/>
          <a:ln w="9525">
            <a:solidFill>
              <a:schemeClr val="accent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defRPr>
                <a:solidFill>
                  <a:schemeClr val="tx1"/>
                </a:solidFill>
                <a:latin typeface="Gill Sans MT" panose="020B0502020104020203" pitchFamily="34" charset="0"/>
              </a:defRPr>
            </a:lvl1pPr>
            <a:lvl2pPr marL="742950" indent="-285750" eaLnBrk="0" hangingPunct="0">
              <a:defRPr>
                <a:solidFill>
                  <a:schemeClr val="tx1"/>
                </a:solidFill>
                <a:latin typeface="Gill Sans MT" panose="020B0502020104020203" pitchFamily="34" charset="0"/>
              </a:defRPr>
            </a:lvl2pPr>
            <a:lvl3pPr marL="1143000" indent="-228600" eaLnBrk="0" hangingPunct="0">
              <a:defRPr>
                <a:solidFill>
                  <a:schemeClr val="tx1"/>
                </a:solidFill>
                <a:latin typeface="Gill Sans MT" panose="020B0502020104020203" pitchFamily="34" charset="0"/>
              </a:defRPr>
            </a:lvl3pPr>
            <a:lvl4pPr marL="1600200" indent="-228600" eaLnBrk="0" hangingPunct="0">
              <a:defRPr>
                <a:solidFill>
                  <a:schemeClr val="tx1"/>
                </a:solidFill>
                <a:latin typeface="Gill Sans MT" panose="020B0502020104020203" pitchFamily="34" charset="0"/>
              </a:defRPr>
            </a:lvl4pPr>
            <a:lvl5pPr marL="2057400" indent="-228600" eaLnBrk="0" hangingPunct="0">
              <a:defRPr>
                <a:solidFill>
                  <a:schemeClr val="tx1"/>
                </a:solidFill>
                <a:latin typeface="Gill Sans MT" panose="020B0502020104020203" pitchFamily="34" charset="0"/>
              </a:defRPr>
            </a:lvl5pPr>
            <a:lvl6pPr marL="2514600" indent="-228600" eaLnBrk="0" fontAlgn="base" hangingPunct="0">
              <a:spcBef>
                <a:spcPct val="0"/>
              </a:spcBef>
              <a:spcAft>
                <a:spcPct val="0"/>
              </a:spcAft>
              <a:defRPr>
                <a:solidFill>
                  <a:schemeClr val="tx1"/>
                </a:solidFill>
                <a:latin typeface="Gill Sans MT" panose="020B0502020104020203" pitchFamily="34" charset="0"/>
              </a:defRPr>
            </a:lvl6pPr>
            <a:lvl7pPr marL="2971800" indent="-228600" eaLnBrk="0" fontAlgn="base" hangingPunct="0">
              <a:spcBef>
                <a:spcPct val="0"/>
              </a:spcBef>
              <a:spcAft>
                <a:spcPct val="0"/>
              </a:spcAft>
              <a:defRPr>
                <a:solidFill>
                  <a:schemeClr val="tx1"/>
                </a:solidFill>
                <a:latin typeface="Gill Sans MT" panose="020B0502020104020203" pitchFamily="34" charset="0"/>
              </a:defRPr>
            </a:lvl7pPr>
            <a:lvl8pPr marL="3429000" indent="-228600" eaLnBrk="0" fontAlgn="base" hangingPunct="0">
              <a:spcBef>
                <a:spcPct val="0"/>
              </a:spcBef>
              <a:spcAft>
                <a:spcPct val="0"/>
              </a:spcAft>
              <a:defRPr>
                <a:solidFill>
                  <a:schemeClr val="tx1"/>
                </a:solidFill>
                <a:latin typeface="Gill Sans MT" panose="020B0502020104020203" pitchFamily="34" charset="0"/>
              </a:defRPr>
            </a:lvl8pPr>
            <a:lvl9pPr marL="3886200" indent="-228600" eaLnBrk="0" fontAlgn="base" hangingPunct="0">
              <a:spcBef>
                <a:spcPct val="0"/>
              </a:spcBef>
              <a:spcAft>
                <a:spcPct val="0"/>
              </a:spcAft>
              <a:defRPr>
                <a:solidFill>
                  <a:schemeClr val="tx1"/>
                </a:solidFill>
                <a:latin typeface="Gill Sans MT" panose="020B0502020104020203" pitchFamily="34" charset="0"/>
              </a:defRPr>
            </a:lvl9pPr>
          </a:lstStyle>
          <a:p>
            <a:pPr algn="ctr" eaLnBrk="1" hangingPunct="1"/>
            <a:r>
              <a:rPr lang="en-US" altLang="en-US" sz="2400" dirty="0"/>
              <a:t>“Lecture is the best way to get information from the teacher’s notebook </a:t>
            </a:r>
            <a:endParaRPr lang="en-US" altLang="en-US" sz="2400" dirty="0" smtClean="0"/>
          </a:p>
          <a:p>
            <a:pPr algn="ctr" eaLnBrk="1" hangingPunct="1"/>
            <a:r>
              <a:rPr lang="en-US" altLang="en-US" sz="2400" dirty="0" smtClean="0"/>
              <a:t>to </a:t>
            </a:r>
            <a:r>
              <a:rPr lang="en-US" altLang="en-US" sz="2400" dirty="0"/>
              <a:t>the </a:t>
            </a:r>
            <a:r>
              <a:rPr lang="en-US" altLang="en-US" sz="2400" dirty="0" smtClean="0"/>
              <a:t>student’s </a:t>
            </a:r>
            <a:r>
              <a:rPr lang="en-US" altLang="en-US" sz="2400" dirty="0"/>
              <a:t>notebook without touching the student’s mind.”</a:t>
            </a:r>
          </a:p>
          <a:p>
            <a:pPr algn="ctr" eaLnBrk="1" hangingPunct="1"/>
            <a:r>
              <a:rPr lang="en-US" altLang="en-US" sz="2000" i="1" dirty="0" smtClean="0"/>
              <a:t>-George </a:t>
            </a:r>
            <a:r>
              <a:rPr lang="en-US" altLang="en-US" sz="2000" i="1" dirty="0"/>
              <a:t>Leonard</a:t>
            </a:r>
            <a:endParaRPr lang="en-US" altLang="en-US" sz="2000" dirty="0"/>
          </a:p>
        </p:txBody>
      </p:sp>
    </p:spTree>
    <p:extLst>
      <p:ext uri="{BB962C8B-B14F-4D97-AF65-F5344CB8AC3E}">
        <p14:creationId xmlns:p14="http://schemas.microsoft.com/office/powerpoint/2010/main" val="1926319613"/>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355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3555">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355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53" presetClass="entr" presetSubtype="16"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p:cTn id="19" dur="500" fill="hold"/>
                                        <p:tgtEl>
                                          <p:spTgt spid="6"/>
                                        </p:tgtEl>
                                        <p:attrNameLst>
                                          <p:attrName>ppt_w</p:attrName>
                                        </p:attrNameLst>
                                      </p:cBhvr>
                                      <p:tavLst>
                                        <p:tav tm="0">
                                          <p:val>
                                            <p:fltVal val="0"/>
                                          </p:val>
                                        </p:tav>
                                        <p:tav tm="100000">
                                          <p:val>
                                            <p:strVal val="#ppt_w"/>
                                          </p:val>
                                        </p:tav>
                                      </p:tavLst>
                                    </p:anim>
                                    <p:anim calcmode="lin" valueType="num">
                                      <p:cBhvr>
                                        <p:cTn id="20" dur="500" fill="hold"/>
                                        <p:tgtEl>
                                          <p:spTgt spid="6"/>
                                        </p:tgtEl>
                                        <p:attrNameLst>
                                          <p:attrName>ppt_h</p:attrName>
                                        </p:attrNameLst>
                                      </p:cBhvr>
                                      <p:tavLst>
                                        <p:tav tm="0">
                                          <p:val>
                                            <p:fltVal val="0"/>
                                          </p:val>
                                        </p:tav>
                                        <p:tav tm="100000">
                                          <p:val>
                                            <p:strVal val="#ppt_h"/>
                                          </p:val>
                                        </p:tav>
                                      </p:tavLst>
                                    </p:anim>
                                    <p:animEffect transition="in" filter="fade">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146" y="642594"/>
            <a:ext cx="10058400" cy="1371600"/>
          </a:xfrm>
        </p:spPr>
        <p:txBody>
          <a:bodyPr/>
          <a:lstStyle/>
          <a:p>
            <a:pPr>
              <a:defRPr/>
            </a:pPr>
            <a:endParaRPr lang="en-US" dirty="0"/>
          </a:p>
        </p:txBody>
      </p:sp>
      <p:sp>
        <p:nvSpPr>
          <p:cNvPr id="3" name="Content Placeholder 2"/>
          <p:cNvSpPr>
            <a:spLocks noGrp="1"/>
          </p:cNvSpPr>
          <p:nvPr>
            <p:ph idx="1"/>
          </p:nvPr>
        </p:nvSpPr>
        <p:spPr>
          <a:xfrm>
            <a:off x="1066800" y="2446020"/>
            <a:ext cx="10058400" cy="3759519"/>
          </a:xfrm>
        </p:spPr>
        <p:txBody>
          <a:bodyPr rtlCol="0">
            <a:normAutofit/>
          </a:bodyPr>
          <a:lstStyle/>
          <a:p>
            <a:pPr marL="0" indent="0">
              <a:buNone/>
              <a:defRPr/>
            </a:pPr>
            <a:r>
              <a:rPr lang="en-US" sz="3600" b="1" dirty="0"/>
              <a:t>Ensure That Students </a:t>
            </a:r>
            <a:r>
              <a:rPr lang="en-US" sz="3600" b="1" dirty="0" smtClean="0"/>
              <a:t>Learn—</a:t>
            </a:r>
            <a:r>
              <a:rPr lang="en-US" sz="3300" dirty="0" smtClean="0"/>
              <a:t>Monitoring</a:t>
            </a:r>
            <a:endParaRPr lang="en-US" sz="3300" dirty="0" smtClean="0"/>
          </a:p>
          <a:p>
            <a:pPr marL="0" indent="0">
              <a:spcBef>
                <a:spcPts val="0"/>
              </a:spcBef>
              <a:buNone/>
              <a:defRPr/>
            </a:pPr>
            <a:endParaRPr lang="en-US" sz="800" dirty="0"/>
          </a:p>
          <a:p>
            <a:pPr indent="-274320">
              <a:defRPr/>
            </a:pPr>
            <a:r>
              <a:rPr lang="en-US" sz="3000" dirty="0" smtClean="0"/>
              <a:t>Students </a:t>
            </a:r>
            <a:r>
              <a:rPr lang="en-US" sz="3000" dirty="0"/>
              <a:t>know the learning target and understand </a:t>
            </a:r>
            <a:r>
              <a:rPr lang="en-US" sz="3000" dirty="0" smtClean="0"/>
              <a:t>  </a:t>
            </a:r>
          </a:p>
          <a:p>
            <a:pPr marL="0" indent="0">
              <a:buNone/>
              <a:defRPr/>
            </a:pPr>
            <a:r>
              <a:rPr lang="en-US" sz="3000" dirty="0"/>
              <a:t> </a:t>
            </a:r>
            <a:r>
              <a:rPr lang="en-US" sz="3000" dirty="0" smtClean="0"/>
              <a:t> that </a:t>
            </a:r>
            <a:r>
              <a:rPr lang="en-US" sz="3000" dirty="0"/>
              <a:t>an assessment will give them information </a:t>
            </a:r>
            <a:r>
              <a:rPr lang="en-US" sz="3000" dirty="0" smtClean="0"/>
              <a:t>    </a:t>
            </a:r>
          </a:p>
          <a:p>
            <a:pPr marL="0" indent="0">
              <a:buNone/>
              <a:defRPr/>
            </a:pPr>
            <a:r>
              <a:rPr lang="en-US" sz="3000" dirty="0"/>
              <a:t> </a:t>
            </a:r>
            <a:r>
              <a:rPr lang="en-US" sz="3000" dirty="0" smtClean="0"/>
              <a:t> relative </a:t>
            </a:r>
            <a:r>
              <a:rPr lang="en-US" sz="3000" dirty="0"/>
              <a:t>to the </a:t>
            </a:r>
            <a:r>
              <a:rPr lang="en-US" sz="3000" dirty="0" smtClean="0"/>
              <a:t>target.</a:t>
            </a:r>
            <a:endParaRPr lang="en-US" sz="3000" dirty="0" smtClean="0"/>
          </a:p>
          <a:p>
            <a:pPr marL="0" indent="0">
              <a:spcBef>
                <a:spcPts val="0"/>
              </a:spcBef>
              <a:buNone/>
              <a:defRPr/>
            </a:pPr>
            <a:endParaRPr lang="en-US" sz="3000" dirty="0"/>
          </a:p>
          <a:p>
            <a:pPr indent="-274320">
              <a:defRPr/>
            </a:pPr>
            <a:r>
              <a:rPr lang="en-US" sz="3000" dirty="0"/>
              <a:t>Students receive </a:t>
            </a:r>
            <a:r>
              <a:rPr lang="en-US" sz="3000" dirty="0" smtClean="0"/>
              <a:t>frequent </a:t>
            </a:r>
            <a:r>
              <a:rPr lang="en-US" sz="3000" dirty="0" smtClean="0"/>
              <a:t>feedback.</a:t>
            </a:r>
            <a:endParaRPr lang="en-US" sz="3000" dirty="0"/>
          </a:p>
          <a:p>
            <a:pPr indent="-274320">
              <a:defRPr/>
            </a:pPr>
            <a:endParaRPr lang="en-US" dirty="0"/>
          </a:p>
        </p:txBody>
      </p:sp>
      <p:sp>
        <p:nvSpPr>
          <p:cNvPr id="5" name="Rectangle 2"/>
          <p:cNvSpPr txBox="1">
            <a:spLocks noChangeArrowheads="1"/>
          </p:cNvSpPr>
          <p:nvPr/>
        </p:nvSpPr>
        <p:spPr>
          <a:xfrm>
            <a:off x="1066800" y="642594"/>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p>
          <a:p>
            <a:endParaRPr lang="en-US" altLang="en-US" dirty="0" smtClean="0"/>
          </a:p>
        </p:txBody>
      </p:sp>
    </p:spTree>
    <p:extLst>
      <p:ext uri="{BB962C8B-B14F-4D97-AF65-F5344CB8AC3E}">
        <p14:creationId xmlns:p14="http://schemas.microsoft.com/office/powerpoint/2010/main" val="1923107327"/>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146" y="642594"/>
            <a:ext cx="10058400" cy="1371600"/>
          </a:xfrm>
        </p:spPr>
        <p:txBody>
          <a:bodyPr/>
          <a:lstStyle/>
          <a:p>
            <a:pPr>
              <a:defRPr/>
            </a:pPr>
            <a:endParaRPr lang="en-US" dirty="0"/>
          </a:p>
        </p:txBody>
      </p:sp>
      <p:sp>
        <p:nvSpPr>
          <p:cNvPr id="3" name="Content Placeholder 2"/>
          <p:cNvSpPr>
            <a:spLocks noGrp="1"/>
          </p:cNvSpPr>
          <p:nvPr>
            <p:ph idx="1"/>
          </p:nvPr>
        </p:nvSpPr>
        <p:spPr>
          <a:xfrm>
            <a:off x="1129146" y="2263140"/>
            <a:ext cx="9996054" cy="3942399"/>
          </a:xfrm>
        </p:spPr>
        <p:txBody>
          <a:bodyPr rtlCol="0">
            <a:normAutofit/>
          </a:bodyPr>
          <a:lstStyle/>
          <a:p>
            <a:pPr marL="0" indent="0">
              <a:buNone/>
              <a:defRPr/>
            </a:pPr>
            <a:r>
              <a:rPr lang="en-US" sz="3600" b="1" dirty="0"/>
              <a:t>Ensure That Students </a:t>
            </a:r>
            <a:r>
              <a:rPr lang="en-US" sz="3600" b="1" dirty="0" smtClean="0"/>
              <a:t>Learn—</a:t>
            </a:r>
            <a:r>
              <a:rPr lang="en-US" sz="3300" dirty="0" smtClean="0"/>
              <a:t>Responding</a:t>
            </a:r>
            <a:endParaRPr lang="en-US" sz="3300" dirty="0"/>
          </a:p>
          <a:p>
            <a:pPr marL="0" indent="0">
              <a:buNone/>
              <a:defRPr/>
            </a:pPr>
            <a:endParaRPr lang="en-US" sz="800" dirty="0" smtClean="0"/>
          </a:p>
          <a:p>
            <a:r>
              <a:rPr lang="en-US" altLang="en-US" sz="3000" dirty="0"/>
              <a:t>Interventions and extensions are based on the data.</a:t>
            </a:r>
          </a:p>
          <a:p>
            <a:pPr lvl="1"/>
            <a:r>
              <a:rPr lang="en-US" altLang="en-US" sz="2400" i="1" dirty="0"/>
              <a:t>These may include flexible grouping and differentiated tasks.</a:t>
            </a:r>
          </a:p>
          <a:p>
            <a:pPr indent="-274320">
              <a:defRPr/>
            </a:pPr>
            <a:endParaRPr lang="en-US" dirty="0"/>
          </a:p>
        </p:txBody>
      </p:sp>
      <p:sp>
        <p:nvSpPr>
          <p:cNvPr id="5" name="Rectangle 2"/>
          <p:cNvSpPr txBox="1">
            <a:spLocks noChangeArrowheads="1"/>
          </p:cNvSpPr>
          <p:nvPr/>
        </p:nvSpPr>
        <p:spPr>
          <a:xfrm>
            <a:off x="1066800" y="642594"/>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p>
          <a:p>
            <a:endParaRPr lang="en-US" altLang="en-US" dirty="0" smtClean="0"/>
          </a:p>
        </p:txBody>
      </p:sp>
    </p:spTree>
    <p:extLst>
      <p:ext uri="{BB962C8B-B14F-4D97-AF65-F5344CB8AC3E}">
        <p14:creationId xmlns:p14="http://schemas.microsoft.com/office/powerpoint/2010/main" val="85386136"/>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endParaRPr lang="en-US" dirty="0"/>
          </a:p>
        </p:txBody>
      </p:sp>
      <p:sp>
        <p:nvSpPr>
          <p:cNvPr id="13315" name="Rectangle 3"/>
          <p:cNvSpPr>
            <a:spLocks noGrp="1" noChangeArrowheads="1"/>
          </p:cNvSpPr>
          <p:nvPr>
            <p:ph idx="1"/>
          </p:nvPr>
        </p:nvSpPr>
        <p:spPr>
          <a:xfrm>
            <a:off x="1066800" y="2103120"/>
            <a:ext cx="10058400" cy="4526280"/>
          </a:xfrm>
        </p:spPr>
        <p:txBody>
          <a:bodyPr>
            <a:normAutofit/>
          </a:bodyPr>
          <a:lstStyle/>
          <a:p>
            <a:pPr marL="0" indent="0">
              <a:buNone/>
            </a:pPr>
            <a:r>
              <a:rPr lang="en-US" sz="3600" b="1" dirty="0" smtClean="0"/>
              <a:t>Collaborate</a:t>
            </a:r>
          </a:p>
          <a:p>
            <a:pPr marL="0" indent="0">
              <a:buNone/>
            </a:pPr>
            <a:endParaRPr lang="en-US" sz="700" dirty="0" smtClean="0"/>
          </a:p>
          <a:p>
            <a:pPr marL="0" indent="0">
              <a:buNone/>
            </a:pPr>
            <a:endParaRPr lang="en-US" sz="700" dirty="0"/>
          </a:p>
          <a:p>
            <a:pPr marL="0" indent="0">
              <a:buNone/>
            </a:pPr>
            <a:endParaRPr lang="en-US" sz="700" dirty="0" smtClean="0"/>
          </a:p>
          <a:p>
            <a:pPr marL="0" indent="0">
              <a:buNone/>
            </a:pPr>
            <a:endParaRPr lang="en-US" sz="700" dirty="0"/>
          </a:p>
          <a:p>
            <a:pPr marL="0" indent="0">
              <a:buNone/>
            </a:pPr>
            <a:endParaRPr lang="en-US" sz="700" dirty="0" smtClean="0"/>
          </a:p>
          <a:p>
            <a:pPr marL="0" indent="0">
              <a:buNone/>
            </a:pPr>
            <a:endParaRPr lang="en-US" sz="700" dirty="0"/>
          </a:p>
          <a:p>
            <a:pPr marL="0" indent="0">
              <a:buNone/>
            </a:pPr>
            <a:endParaRPr lang="en-US" sz="700" dirty="0" smtClean="0"/>
          </a:p>
          <a:p>
            <a:pPr marL="0" indent="0">
              <a:buNone/>
            </a:pPr>
            <a:endParaRPr lang="en-US" sz="700" dirty="0"/>
          </a:p>
          <a:p>
            <a:pPr marL="571500" lvl="2" indent="-228600"/>
            <a:r>
              <a:rPr lang="en-US" sz="2800" dirty="0"/>
              <a:t>We are committed to working together to achieve our collective </a:t>
            </a:r>
            <a:r>
              <a:rPr lang="en-US" sz="2800" dirty="0" smtClean="0"/>
              <a:t>purpose.</a:t>
            </a:r>
          </a:p>
          <a:p>
            <a:pPr marL="571500" lvl="2" indent="-228600">
              <a:buNone/>
            </a:pPr>
            <a:endParaRPr lang="en-US" sz="900" dirty="0" smtClean="0"/>
          </a:p>
          <a:p>
            <a:pPr marL="571500" lvl="2" indent="-228600"/>
            <a:r>
              <a:rPr lang="en-US" sz="2800" dirty="0" smtClean="0"/>
              <a:t>We </a:t>
            </a:r>
            <a:r>
              <a:rPr lang="en-US" sz="2800" dirty="0"/>
              <a:t>cultivate a </a:t>
            </a:r>
            <a:r>
              <a:rPr lang="en-US" sz="2800" u="sng" dirty="0"/>
              <a:t>collaborative culture</a:t>
            </a:r>
            <a:r>
              <a:rPr lang="en-US" sz="2800" dirty="0"/>
              <a:t> through development of high-performing teams.</a:t>
            </a:r>
          </a:p>
          <a:p>
            <a:pPr lvl="2"/>
            <a:endParaRPr lang="en-US" sz="900" dirty="0"/>
          </a:p>
        </p:txBody>
      </p:sp>
      <p:sp>
        <p:nvSpPr>
          <p:cNvPr id="4" name="Rectangle 2"/>
          <p:cNvSpPr txBox="1">
            <a:spLocks noChangeArrowheads="1"/>
          </p:cNvSpPr>
          <p:nvPr/>
        </p:nvSpPr>
        <p:spPr>
          <a:xfrm>
            <a:off x="1066800" y="553668"/>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#2</a:t>
            </a:r>
          </a:p>
          <a:p>
            <a:endParaRPr lang="en-US" altLang="en-US" dirty="0" smtClean="0"/>
          </a:p>
        </p:txBody>
      </p:sp>
      <p:sp>
        <p:nvSpPr>
          <p:cNvPr id="5" name="Rectangle 2"/>
          <p:cNvSpPr txBox="1">
            <a:spLocks noChangeArrowheads="1"/>
          </p:cNvSpPr>
          <p:nvPr/>
        </p:nvSpPr>
        <p:spPr>
          <a:xfrm>
            <a:off x="1066800" y="2849185"/>
            <a:ext cx="10058400" cy="1371600"/>
          </a:xfrm>
          <a:prstGeom prst="rect">
            <a:avLst/>
          </a:prstGeom>
          <a:solidFill>
            <a:schemeClr val="bg1"/>
          </a:solidFill>
          <a:ln>
            <a:solidFill>
              <a:schemeClr val="accent1"/>
            </a:solidFill>
          </a:ln>
        </p:spPr>
        <p:txBody>
          <a:bodyPr vert="horz" lIns="91440" tIns="45720" rIns="91440" bIns="45720" rtlCol="0" anchor="ctr">
            <a:normAutofit fontScale="45000" lnSpcReduction="2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marL="114300"/>
            <a:endParaRPr lang="en-US" sz="3600" dirty="0" smtClean="0"/>
          </a:p>
          <a:p>
            <a:pPr marL="114300" lvl="2">
              <a:buNone/>
            </a:pPr>
            <a:r>
              <a:rPr lang="en-US" sz="5300" dirty="0"/>
              <a:t>“A systematic process in which we work together, interdependently, to analyze and impact professional practice in order to improve our individual and collective results.”</a:t>
            </a:r>
          </a:p>
          <a:p>
            <a:pPr marL="114300" lvl="2">
              <a:buNone/>
            </a:pPr>
            <a:endParaRPr lang="en-US" sz="900" dirty="0" smtClean="0"/>
          </a:p>
          <a:p>
            <a:pPr marL="114300" lvl="2">
              <a:buNone/>
            </a:pPr>
            <a:r>
              <a:rPr lang="en-US" sz="3000" dirty="0" smtClean="0"/>
              <a:t>-</a:t>
            </a:r>
            <a:r>
              <a:rPr lang="en-US" sz="3000" dirty="0"/>
              <a:t>DuFour, </a:t>
            </a:r>
            <a:r>
              <a:rPr lang="en-US" sz="3000" dirty="0" err="1"/>
              <a:t>Dufour</a:t>
            </a:r>
            <a:r>
              <a:rPr lang="en-US" sz="3000" dirty="0"/>
              <a:t> &amp; </a:t>
            </a:r>
            <a:r>
              <a:rPr lang="en-US" sz="3000" dirty="0" err="1"/>
              <a:t>Eaker</a:t>
            </a:r>
            <a:endParaRPr lang="en-US" sz="3000" dirty="0"/>
          </a:p>
          <a:p>
            <a:endParaRPr lang="en-US" altLang="en-US" dirty="0" smtClean="0"/>
          </a:p>
        </p:txBody>
      </p:sp>
    </p:spTree>
    <p:extLst>
      <p:ext uri="{BB962C8B-B14F-4D97-AF65-F5344CB8AC3E}">
        <p14:creationId xmlns:p14="http://schemas.microsoft.com/office/powerpoint/2010/main" val="1132567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13315">
                                            <p:txEl>
                                              <p:pRg st="9" end="9"/>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ntr" presetSubtype="0" fill="hold" nodeType="clickEffect">
                                  <p:stCondLst>
                                    <p:cond delay="0"/>
                                  </p:stCondLst>
                                  <p:childTnLst>
                                    <p:set>
                                      <p:cBhvr>
                                        <p:cTn id="15" dur="1" fill="hold">
                                          <p:stCondLst>
                                            <p:cond delay="0"/>
                                          </p:stCondLst>
                                        </p:cTn>
                                        <p:tgtEl>
                                          <p:spTgt spid="133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dirty="0"/>
          </a:p>
        </p:txBody>
      </p:sp>
      <p:sp>
        <p:nvSpPr>
          <p:cNvPr id="14339" name="Rectangle 3"/>
          <p:cNvSpPr>
            <a:spLocks noGrp="1" noChangeArrowheads="1"/>
          </p:cNvSpPr>
          <p:nvPr>
            <p:ph idx="1"/>
          </p:nvPr>
        </p:nvSpPr>
        <p:spPr>
          <a:xfrm>
            <a:off x="1066800" y="2103120"/>
            <a:ext cx="10058400" cy="4480560"/>
          </a:xfrm>
        </p:spPr>
        <p:txBody>
          <a:bodyPr>
            <a:normAutofit fontScale="85000" lnSpcReduction="20000"/>
          </a:bodyPr>
          <a:lstStyle/>
          <a:p>
            <a:pPr marL="0" indent="0">
              <a:buNone/>
            </a:pPr>
            <a:r>
              <a:rPr lang="en-US" sz="4200" b="1" dirty="0" smtClean="0"/>
              <a:t>Collaborate</a:t>
            </a:r>
          </a:p>
          <a:p>
            <a:pPr marL="0" indent="0">
              <a:buNone/>
            </a:pPr>
            <a:r>
              <a:rPr lang="en-US" sz="3900" dirty="0" smtClean="0"/>
              <a:t>Why?</a:t>
            </a:r>
            <a:endParaRPr lang="en-US" sz="3900" dirty="0"/>
          </a:p>
          <a:p>
            <a:pPr marL="0" indent="0">
              <a:spcBef>
                <a:spcPts val="0"/>
              </a:spcBef>
              <a:buNone/>
            </a:pPr>
            <a:endParaRPr lang="en-US" sz="1000" dirty="0" smtClean="0"/>
          </a:p>
          <a:p>
            <a:r>
              <a:rPr lang="en-US" sz="2600" dirty="0" smtClean="0"/>
              <a:t>Gains </a:t>
            </a:r>
            <a:r>
              <a:rPr lang="en-US" sz="2600" dirty="0"/>
              <a:t>in student achievement</a:t>
            </a:r>
          </a:p>
          <a:p>
            <a:r>
              <a:rPr lang="en-US" sz="2600" dirty="0"/>
              <a:t>Higher quality solutions to problems</a:t>
            </a:r>
          </a:p>
          <a:p>
            <a:r>
              <a:rPr lang="en-US" sz="2600" dirty="0"/>
              <a:t>Increased confidence among all staff</a:t>
            </a:r>
          </a:p>
          <a:p>
            <a:r>
              <a:rPr lang="en-US" sz="2600" dirty="0"/>
              <a:t>Teachers able to support one another’s strengths and accommodate </a:t>
            </a:r>
            <a:r>
              <a:rPr lang="en-US" sz="2600" dirty="0" smtClean="0"/>
              <a:t>areas for growth</a:t>
            </a:r>
            <a:endParaRPr lang="en-US" sz="2600" dirty="0"/>
          </a:p>
          <a:p>
            <a:r>
              <a:rPr lang="en-US" sz="2600" dirty="0"/>
              <a:t>Ability to test new ideas</a:t>
            </a:r>
          </a:p>
          <a:p>
            <a:r>
              <a:rPr lang="en-US" sz="2600" dirty="0"/>
              <a:t>More support for new teachers</a:t>
            </a:r>
          </a:p>
          <a:p>
            <a:r>
              <a:rPr lang="en-US" sz="2600" dirty="0"/>
              <a:t>Expanded pool of ideas, materials, and </a:t>
            </a:r>
            <a:r>
              <a:rPr lang="en-US" sz="2600" dirty="0" smtClean="0"/>
              <a:t>methods</a:t>
            </a:r>
            <a:endParaRPr lang="en-US" sz="2600" dirty="0"/>
          </a:p>
          <a:p>
            <a:pPr lvl="4">
              <a:buFont typeface="Wingdings" pitchFamily="2" charset="2"/>
              <a:buNone/>
            </a:pPr>
            <a:r>
              <a:rPr lang="en-US" dirty="0"/>
              <a:t>				Judith Warren Little (1990)</a:t>
            </a:r>
          </a:p>
        </p:txBody>
      </p:sp>
      <p:sp>
        <p:nvSpPr>
          <p:cNvPr id="4" name="Rectangle 2"/>
          <p:cNvSpPr txBox="1">
            <a:spLocks noChangeArrowheads="1"/>
          </p:cNvSpPr>
          <p:nvPr/>
        </p:nvSpPr>
        <p:spPr>
          <a:xfrm>
            <a:off x="1066800" y="553668"/>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#2</a:t>
            </a:r>
          </a:p>
          <a:p>
            <a:endParaRPr lang="en-US" altLang="en-US" dirty="0" smtClean="0"/>
          </a:p>
        </p:txBody>
      </p:sp>
    </p:spTree>
    <p:extLst>
      <p:ext uri="{BB962C8B-B14F-4D97-AF65-F5344CB8AC3E}">
        <p14:creationId xmlns:p14="http://schemas.microsoft.com/office/powerpoint/2010/main" val="10153499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4339">
                                            <p:txEl>
                                              <p:pRg st="1" end="1"/>
                                            </p:txEl>
                                          </p:spTgt>
                                        </p:tgtEl>
                                        <p:attrNameLst>
                                          <p:attrName>style.visibility</p:attrName>
                                        </p:attrNameLst>
                                      </p:cBhvr>
                                      <p:to>
                                        <p:strVal val="visible"/>
                                      </p:to>
                                    </p:set>
                                    <p:anim calcmode="lin" valueType="num">
                                      <p:cBhvr>
                                        <p:cTn id="7" dur="500" fill="hold"/>
                                        <p:tgtEl>
                                          <p:spTgt spid="14339">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4339">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4339">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4339">
                                            <p:txEl>
                                              <p:pRg st="3" end="3"/>
                                            </p:txEl>
                                          </p:spTgt>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14339">
                                            <p:txEl>
                                              <p:pRg st="4" end="4"/>
                                            </p:txEl>
                                          </p:spTgt>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14339">
                                            <p:txEl>
                                              <p:pRg st="5" end="5"/>
                                            </p:txEl>
                                          </p:spTgt>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14339">
                                            <p:txEl>
                                              <p:pRg st="6" end="6"/>
                                            </p:txEl>
                                          </p:spTgt>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14339">
                                            <p:txEl>
                                              <p:pRg st="7" end="7"/>
                                            </p:txEl>
                                          </p:spTgt>
                                        </p:tgtEl>
                                        <p:attrNameLst>
                                          <p:attrName>style.visibility</p:attrName>
                                        </p:attrNameLst>
                                      </p:cBhvr>
                                      <p:to>
                                        <p:strVal val="visible"/>
                                      </p:to>
                                    </p:set>
                                  </p:childTnLst>
                                </p:cTn>
                              </p:par>
                              <p:par>
                                <p:cTn id="22" presetID="1" presetClass="entr" presetSubtype="0" fill="hold" nodeType="withEffect">
                                  <p:stCondLst>
                                    <p:cond delay="0"/>
                                  </p:stCondLst>
                                  <p:childTnLst>
                                    <p:set>
                                      <p:cBhvr>
                                        <p:cTn id="23" dur="1" fill="hold">
                                          <p:stCondLst>
                                            <p:cond delay="0"/>
                                          </p:stCondLst>
                                        </p:cTn>
                                        <p:tgtEl>
                                          <p:spTgt spid="14339">
                                            <p:txEl>
                                              <p:pRg st="8" end="8"/>
                                            </p:txEl>
                                          </p:spTgt>
                                        </p:tgtEl>
                                        <p:attrNameLst>
                                          <p:attrName>style.visibility</p:attrName>
                                        </p:attrNameLst>
                                      </p:cBhvr>
                                      <p:to>
                                        <p:strVal val="visible"/>
                                      </p:to>
                                    </p:set>
                                  </p:childTnLst>
                                </p:cTn>
                              </p:par>
                              <p:par>
                                <p:cTn id="24" presetID="1" presetClass="entr" presetSubtype="0" fill="hold" nodeType="withEffect">
                                  <p:stCondLst>
                                    <p:cond delay="0"/>
                                  </p:stCondLst>
                                  <p:childTnLst>
                                    <p:set>
                                      <p:cBhvr>
                                        <p:cTn id="25" dur="1" fill="hold">
                                          <p:stCondLst>
                                            <p:cond delay="0"/>
                                          </p:stCondLst>
                                        </p:cTn>
                                        <p:tgtEl>
                                          <p:spTgt spid="14339">
                                            <p:txEl>
                                              <p:pRg st="9" end="9"/>
                                            </p:txEl>
                                          </p:spTgt>
                                        </p:tgtEl>
                                        <p:attrNameLst>
                                          <p:attrName>style.visibility</p:attrName>
                                        </p:attrNameLst>
                                      </p:cBhvr>
                                      <p:to>
                                        <p:strVal val="visible"/>
                                      </p:to>
                                    </p:set>
                                  </p:childTnLst>
                                </p:cTn>
                              </p:par>
                              <p:par>
                                <p:cTn id="26" presetID="1" presetClass="entr" presetSubtype="0" fill="hold" nodeType="withEffect">
                                  <p:stCondLst>
                                    <p:cond delay="0"/>
                                  </p:stCondLst>
                                  <p:childTnLst>
                                    <p:set>
                                      <p:cBhvr>
                                        <p:cTn id="27" dur="1" fill="hold">
                                          <p:stCondLst>
                                            <p:cond delay="0"/>
                                          </p:stCondLst>
                                        </p:cTn>
                                        <p:tgtEl>
                                          <p:spTgt spid="14339">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endParaRPr lang="en-US" dirty="0"/>
          </a:p>
        </p:txBody>
      </p:sp>
      <p:sp>
        <p:nvSpPr>
          <p:cNvPr id="15363" name="Rectangle 3"/>
          <p:cNvSpPr>
            <a:spLocks noGrp="1" noChangeArrowheads="1"/>
          </p:cNvSpPr>
          <p:nvPr>
            <p:ph idx="1"/>
          </p:nvPr>
        </p:nvSpPr>
        <p:spPr>
          <a:xfrm>
            <a:off x="1066800" y="2103120"/>
            <a:ext cx="10523220" cy="4526280"/>
          </a:xfrm>
        </p:spPr>
        <p:txBody>
          <a:bodyPr>
            <a:normAutofit fontScale="92500" lnSpcReduction="10000"/>
          </a:bodyPr>
          <a:lstStyle/>
          <a:p>
            <a:pPr marL="609600" indent="-609600" algn="ctr">
              <a:buNone/>
            </a:pPr>
            <a:r>
              <a:rPr lang="en-US" sz="3600" dirty="0" smtClean="0"/>
              <a:t>Seven </a:t>
            </a:r>
            <a:r>
              <a:rPr lang="en-US" sz="3600" dirty="0"/>
              <a:t>Keys to Collaboration in a PLC</a:t>
            </a:r>
          </a:p>
          <a:p>
            <a:pPr marL="609600" indent="-609600">
              <a:buFont typeface="Wingdings" pitchFamily="2" charset="2"/>
              <a:buAutoNum type="arabicPeriod"/>
            </a:pPr>
            <a:r>
              <a:rPr lang="en-US" sz="2800" dirty="0"/>
              <a:t>Embed collaboration </a:t>
            </a:r>
            <a:r>
              <a:rPr lang="en-US" sz="2800" dirty="0" smtClean="0"/>
              <a:t>in </a:t>
            </a:r>
            <a:r>
              <a:rPr lang="en-US" sz="2800" dirty="0"/>
              <a:t>routine practices of the school.</a:t>
            </a:r>
          </a:p>
          <a:p>
            <a:pPr marL="609600" indent="-609600">
              <a:buFont typeface="Wingdings" pitchFamily="2" charset="2"/>
              <a:buAutoNum type="arabicPeriod"/>
            </a:pPr>
            <a:r>
              <a:rPr lang="en-US" sz="2800" dirty="0"/>
              <a:t>Schedule time for collaboration in the school day and school calendar.</a:t>
            </a:r>
          </a:p>
          <a:p>
            <a:pPr marL="609600" indent="-609600">
              <a:buFont typeface="Wingdings" pitchFamily="2" charset="2"/>
              <a:buAutoNum type="arabicPeriod"/>
            </a:pPr>
            <a:r>
              <a:rPr lang="en-US" sz="2800" dirty="0"/>
              <a:t>Focus teams on critical questions.</a:t>
            </a:r>
          </a:p>
          <a:p>
            <a:pPr marL="609600" indent="-609600">
              <a:buFont typeface="Wingdings" pitchFamily="2" charset="2"/>
              <a:buAutoNum type="arabicPeriod"/>
            </a:pPr>
            <a:r>
              <a:rPr lang="en-US" sz="2800" dirty="0"/>
              <a:t>Make products of collaboration explicit.</a:t>
            </a:r>
          </a:p>
          <a:p>
            <a:pPr marL="609600" indent="-609600">
              <a:buFont typeface="Wingdings" pitchFamily="2" charset="2"/>
              <a:buAutoNum type="arabicPeriod"/>
            </a:pPr>
            <a:r>
              <a:rPr lang="en-US" sz="2800" dirty="0"/>
              <a:t>Establish team norms to guide </a:t>
            </a:r>
            <a:r>
              <a:rPr lang="en-US" sz="2800" dirty="0" smtClean="0"/>
              <a:t>collaboration.</a:t>
            </a:r>
            <a:endParaRPr lang="en-US" sz="2800" dirty="0"/>
          </a:p>
          <a:p>
            <a:pPr marL="609600" indent="-609600">
              <a:buFont typeface="Wingdings" pitchFamily="2" charset="2"/>
              <a:buAutoNum type="arabicPeriod"/>
            </a:pPr>
            <a:r>
              <a:rPr lang="en-US" sz="2800" dirty="0"/>
              <a:t>Pursue specific and measurable team performance goals.</a:t>
            </a:r>
          </a:p>
          <a:p>
            <a:pPr marL="609600" indent="-609600">
              <a:buFont typeface="Wingdings" pitchFamily="2" charset="2"/>
              <a:buAutoNum type="arabicPeriod"/>
            </a:pPr>
            <a:r>
              <a:rPr lang="en-US" sz="2800" dirty="0"/>
              <a:t>Provide teams with frequent access to relevant information.</a:t>
            </a:r>
          </a:p>
        </p:txBody>
      </p:sp>
      <p:sp>
        <p:nvSpPr>
          <p:cNvPr id="4" name="Rectangle 2"/>
          <p:cNvSpPr txBox="1">
            <a:spLocks noChangeArrowheads="1"/>
          </p:cNvSpPr>
          <p:nvPr/>
        </p:nvSpPr>
        <p:spPr>
          <a:xfrm>
            <a:off x="1066800" y="576092"/>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a:p>
          <a:p>
            <a:r>
              <a:rPr lang="en-US" dirty="0" smtClean="0"/>
              <a:t>Big Idea </a:t>
            </a:r>
            <a:r>
              <a:rPr lang="en-US" dirty="0"/>
              <a:t>#2</a:t>
            </a:r>
          </a:p>
          <a:p>
            <a:endParaRPr lang="en-US" altLang="en-US" dirty="0" smtClean="0"/>
          </a:p>
        </p:txBody>
      </p:sp>
      <p:pic>
        <p:nvPicPr>
          <p:cNvPr id="5" name="Picture 4" descr="MC90025064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834245" y="3693160"/>
            <a:ext cx="1755775" cy="134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075556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endParaRPr lang="en-US" dirty="0"/>
          </a:p>
        </p:txBody>
      </p:sp>
      <p:sp>
        <p:nvSpPr>
          <p:cNvPr id="20483" name="Rectangle 3"/>
          <p:cNvSpPr>
            <a:spLocks noGrp="1" noChangeArrowheads="1"/>
          </p:cNvSpPr>
          <p:nvPr>
            <p:ph idx="1"/>
          </p:nvPr>
        </p:nvSpPr>
        <p:spPr>
          <a:xfrm>
            <a:off x="1066800" y="2014194"/>
            <a:ext cx="10058400" cy="3827048"/>
          </a:xfrm>
        </p:spPr>
        <p:txBody>
          <a:bodyPr>
            <a:normAutofit/>
          </a:bodyPr>
          <a:lstStyle/>
          <a:p>
            <a:pPr marL="0" indent="0">
              <a:buNone/>
            </a:pPr>
            <a:r>
              <a:rPr lang="en-US" sz="4000" b="1" dirty="0" smtClean="0"/>
              <a:t>Focus on </a:t>
            </a:r>
            <a:r>
              <a:rPr lang="en-US" sz="4000" b="1" dirty="0" smtClean="0"/>
              <a:t>Results</a:t>
            </a:r>
            <a:endParaRPr lang="en-US" sz="2200" b="1" dirty="0"/>
          </a:p>
          <a:p>
            <a:pPr marL="342900" lvl="2" indent="-228600"/>
            <a:r>
              <a:rPr lang="en-US" sz="3000" dirty="0"/>
              <a:t>We assess our effectiveness on the basis of results rather than intentions. </a:t>
            </a:r>
            <a:endParaRPr lang="en-US" sz="3000" dirty="0" smtClean="0"/>
          </a:p>
          <a:p>
            <a:pPr marL="342900" lvl="2" indent="-228600"/>
            <a:endParaRPr lang="en-US" sz="900" dirty="0" smtClean="0"/>
          </a:p>
          <a:p>
            <a:pPr marL="114300" lvl="2" indent="0">
              <a:spcBef>
                <a:spcPts val="0"/>
              </a:spcBef>
              <a:buNone/>
            </a:pPr>
            <a:endParaRPr lang="en-US" sz="400" dirty="0" smtClean="0"/>
          </a:p>
          <a:p>
            <a:pPr marL="342900" lvl="2" indent="-228600"/>
            <a:r>
              <a:rPr lang="en-US" sz="3000" dirty="0" smtClean="0"/>
              <a:t>Individuals</a:t>
            </a:r>
            <a:r>
              <a:rPr lang="en-US" sz="3000" dirty="0"/>
              <a:t>, teams, and schools seek relevant data and information and use that information to promote continuous improvement</a:t>
            </a:r>
            <a:r>
              <a:rPr lang="en-US" sz="3000" dirty="0" smtClean="0"/>
              <a:t>.</a:t>
            </a:r>
            <a:endParaRPr lang="en-US" sz="3000" dirty="0"/>
          </a:p>
          <a:p>
            <a:pPr lvl="2" algn="ctr">
              <a:buFont typeface="Wingdings" pitchFamily="2" charset="2"/>
              <a:buNone/>
            </a:pPr>
            <a:endParaRPr lang="en-US" dirty="0"/>
          </a:p>
        </p:txBody>
      </p:sp>
      <p:sp>
        <p:nvSpPr>
          <p:cNvPr id="4" name="Rectangle 2"/>
          <p:cNvSpPr txBox="1">
            <a:spLocks noChangeArrowheads="1"/>
          </p:cNvSpPr>
          <p:nvPr/>
        </p:nvSpPr>
        <p:spPr>
          <a:xfrm>
            <a:off x="1066800" y="459714"/>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#3</a:t>
            </a:r>
            <a:endParaRPr lang="en-US" dirty="0"/>
          </a:p>
          <a:p>
            <a:endParaRPr lang="en-US" altLang="en-US" dirty="0" smtClean="0"/>
          </a:p>
        </p:txBody>
      </p:sp>
    </p:spTree>
    <p:extLst>
      <p:ext uri="{BB962C8B-B14F-4D97-AF65-F5344CB8AC3E}">
        <p14:creationId xmlns:p14="http://schemas.microsoft.com/office/powerpoint/2010/main" val="215233056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3"/>
          <p:cNvSpPr>
            <a:spLocks noGrp="1" noChangeArrowheads="1"/>
          </p:cNvSpPr>
          <p:nvPr>
            <p:ph sz="half" idx="1"/>
          </p:nvPr>
        </p:nvSpPr>
        <p:spPr>
          <a:xfrm>
            <a:off x="1242060" y="1846262"/>
            <a:ext cx="3810000" cy="4737417"/>
          </a:xfrm>
        </p:spPr>
        <p:txBody>
          <a:bodyPr>
            <a:normAutofit fontScale="92500" lnSpcReduction="10000"/>
          </a:bodyPr>
          <a:lstStyle/>
          <a:p>
            <a:pPr>
              <a:lnSpc>
                <a:spcPct val="80000"/>
              </a:lnSpc>
              <a:buFont typeface="Wingdings" pitchFamily="2" charset="2"/>
              <a:buNone/>
            </a:pPr>
            <a:r>
              <a:rPr lang="en-US" sz="3500" b="1" dirty="0" smtClean="0"/>
              <a:t>Traditional Focus</a:t>
            </a:r>
          </a:p>
          <a:p>
            <a:pPr>
              <a:lnSpc>
                <a:spcPct val="80000"/>
              </a:lnSpc>
              <a:buFont typeface="Wingdings" pitchFamily="2" charset="2"/>
              <a:buNone/>
            </a:pPr>
            <a:endParaRPr lang="en-US" sz="1000" b="1" dirty="0" smtClean="0"/>
          </a:p>
          <a:p>
            <a:pPr>
              <a:lnSpc>
                <a:spcPct val="80000"/>
              </a:lnSpc>
            </a:pPr>
            <a:r>
              <a:rPr lang="en-US" sz="2800" dirty="0" smtClean="0"/>
              <a:t>Every </a:t>
            </a:r>
            <a:r>
              <a:rPr lang="en-US" sz="2800" dirty="0"/>
              <a:t>student </a:t>
            </a:r>
            <a:r>
              <a:rPr lang="en-US" sz="2800" b="1" u="sng" dirty="0"/>
              <a:t>can</a:t>
            </a:r>
            <a:r>
              <a:rPr lang="en-US" sz="2800" dirty="0"/>
              <a:t> learn</a:t>
            </a:r>
          </a:p>
          <a:p>
            <a:pPr lvl="1">
              <a:lnSpc>
                <a:spcPct val="80000"/>
              </a:lnSpc>
            </a:pPr>
            <a:endParaRPr lang="en-US" sz="2400" dirty="0"/>
          </a:p>
          <a:p>
            <a:pPr>
              <a:lnSpc>
                <a:spcPct val="80000"/>
              </a:lnSpc>
            </a:pPr>
            <a:r>
              <a:rPr lang="en-US" sz="2600" dirty="0"/>
              <a:t>Focus</a:t>
            </a:r>
            <a:r>
              <a:rPr lang="en-US" sz="2800" dirty="0"/>
              <a:t> on </a:t>
            </a:r>
            <a:r>
              <a:rPr lang="en-US" sz="2800" b="1" u="sng" dirty="0"/>
              <a:t>teaching</a:t>
            </a:r>
          </a:p>
          <a:p>
            <a:pPr>
              <a:lnSpc>
                <a:spcPct val="80000"/>
              </a:lnSpc>
            </a:pPr>
            <a:endParaRPr lang="en-US" sz="2600" b="1" u="sng" dirty="0"/>
          </a:p>
          <a:p>
            <a:pPr>
              <a:lnSpc>
                <a:spcPct val="80000"/>
              </a:lnSpc>
            </a:pPr>
            <a:r>
              <a:rPr lang="en-US" sz="2800" b="1" u="sng" dirty="0"/>
              <a:t>Isolation</a:t>
            </a:r>
          </a:p>
          <a:p>
            <a:pPr>
              <a:lnSpc>
                <a:spcPct val="80000"/>
              </a:lnSpc>
            </a:pPr>
            <a:endParaRPr lang="en-US" sz="2600" b="1" u="sng" dirty="0"/>
          </a:p>
          <a:p>
            <a:pPr>
              <a:lnSpc>
                <a:spcPct val="80000"/>
              </a:lnSpc>
            </a:pPr>
            <a:r>
              <a:rPr lang="en-US" sz="2800" dirty="0"/>
              <a:t>Assessment </a:t>
            </a:r>
            <a:r>
              <a:rPr lang="en-US" sz="2800" b="1" u="sng" dirty="0"/>
              <a:t>OF</a:t>
            </a:r>
            <a:r>
              <a:rPr lang="en-US" sz="2800" b="1" dirty="0"/>
              <a:t> </a:t>
            </a:r>
            <a:r>
              <a:rPr lang="en-US" sz="2800" dirty="0"/>
              <a:t>learning (Summative)</a:t>
            </a:r>
          </a:p>
          <a:p>
            <a:pPr lvl="1">
              <a:lnSpc>
                <a:spcPct val="80000"/>
              </a:lnSpc>
            </a:pPr>
            <a:endParaRPr lang="en-US" sz="2600" dirty="0"/>
          </a:p>
          <a:p>
            <a:pPr>
              <a:lnSpc>
                <a:spcPct val="80000"/>
              </a:lnSpc>
            </a:pPr>
            <a:r>
              <a:rPr lang="en-US" sz="2800" dirty="0"/>
              <a:t>Failure </a:t>
            </a:r>
            <a:r>
              <a:rPr lang="en-US" sz="2800" b="1" u="sng" dirty="0"/>
              <a:t>is</a:t>
            </a:r>
            <a:r>
              <a:rPr lang="en-US" sz="2800" dirty="0"/>
              <a:t> an option</a:t>
            </a:r>
          </a:p>
          <a:p>
            <a:pPr lvl="1">
              <a:lnSpc>
                <a:spcPct val="80000"/>
              </a:lnSpc>
              <a:buFontTx/>
              <a:buNone/>
            </a:pPr>
            <a:endParaRPr lang="en-US" sz="2500" dirty="0"/>
          </a:p>
          <a:p>
            <a:pPr lvl="1">
              <a:lnSpc>
                <a:spcPct val="80000"/>
              </a:lnSpc>
              <a:buFontTx/>
              <a:buNone/>
            </a:pPr>
            <a:endParaRPr lang="en-US" sz="2200" b="1" u="sng" dirty="0"/>
          </a:p>
        </p:txBody>
      </p:sp>
      <p:sp>
        <p:nvSpPr>
          <p:cNvPr id="33796" name="Rectangle 4"/>
          <p:cNvSpPr>
            <a:spLocks noGrp="1" noChangeArrowheads="1"/>
          </p:cNvSpPr>
          <p:nvPr>
            <p:ph sz="half" idx="2"/>
          </p:nvPr>
        </p:nvSpPr>
        <p:spPr>
          <a:xfrm>
            <a:off x="6607174" y="1846263"/>
            <a:ext cx="4518025" cy="5011737"/>
          </a:xfrm>
        </p:spPr>
        <p:txBody>
          <a:bodyPr>
            <a:normAutofit fontScale="92500" lnSpcReduction="10000"/>
          </a:bodyPr>
          <a:lstStyle/>
          <a:p>
            <a:pPr>
              <a:lnSpc>
                <a:spcPct val="80000"/>
              </a:lnSpc>
              <a:buFont typeface="Wingdings" pitchFamily="2" charset="2"/>
              <a:buNone/>
            </a:pPr>
            <a:r>
              <a:rPr lang="en-US" sz="3200" b="1" dirty="0" smtClean="0"/>
              <a:t>PLC Focus</a:t>
            </a:r>
          </a:p>
          <a:p>
            <a:pPr>
              <a:lnSpc>
                <a:spcPct val="80000"/>
              </a:lnSpc>
              <a:buFont typeface="Wingdings" pitchFamily="2" charset="2"/>
              <a:buNone/>
            </a:pPr>
            <a:endParaRPr lang="en-US" sz="1000" b="1" dirty="0"/>
          </a:p>
          <a:p>
            <a:pPr>
              <a:lnSpc>
                <a:spcPct val="80000"/>
              </a:lnSpc>
            </a:pPr>
            <a:r>
              <a:rPr lang="en-US" sz="2800" dirty="0"/>
              <a:t>Every student </a:t>
            </a:r>
            <a:r>
              <a:rPr lang="en-US" sz="2800" b="1" u="sng" dirty="0"/>
              <a:t>will</a:t>
            </a:r>
            <a:r>
              <a:rPr lang="en-US" sz="2800" dirty="0"/>
              <a:t> learn</a:t>
            </a:r>
          </a:p>
          <a:p>
            <a:pPr lvl="1">
              <a:lnSpc>
                <a:spcPct val="80000"/>
              </a:lnSpc>
            </a:pPr>
            <a:endParaRPr lang="en-US" sz="2200" dirty="0" smtClean="0"/>
          </a:p>
          <a:p>
            <a:pPr lvl="1">
              <a:lnSpc>
                <a:spcPct val="80000"/>
              </a:lnSpc>
            </a:pPr>
            <a:endParaRPr lang="en-US" sz="2200" dirty="0"/>
          </a:p>
          <a:p>
            <a:pPr>
              <a:lnSpc>
                <a:spcPct val="80000"/>
              </a:lnSpc>
            </a:pPr>
            <a:r>
              <a:rPr lang="en-US" sz="2800" dirty="0"/>
              <a:t>Focus on </a:t>
            </a:r>
            <a:r>
              <a:rPr lang="en-US" sz="2800" b="1" u="sng" dirty="0"/>
              <a:t>learning</a:t>
            </a:r>
          </a:p>
          <a:p>
            <a:pPr>
              <a:lnSpc>
                <a:spcPct val="80000"/>
              </a:lnSpc>
            </a:pPr>
            <a:endParaRPr lang="en-US" sz="2600" b="1" u="sng" dirty="0"/>
          </a:p>
          <a:p>
            <a:pPr>
              <a:lnSpc>
                <a:spcPct val="80000"/>
              </a:lnSpc>
            </a:pPr>
            <a:r>
              <a:rPr lang="en-US" sz="2800" b="1" u="sng" dirty="0"/>
              <a:t>Collaboration</a:t>
            </a:r>
          </a:p>
          <a:p>
            <a:pPr lvl="1">
              <a:lnSpc>
                <a:spcPct val="80000"/>
              </a:lnSpc>
            </a:pPr>
            <a:endParaRPr lang="en-US" sz="3000" dirty="0"/>
          </a:p>
          <a:p>
            <a:pPr>
              <a:lnSpc>
                <a:spcPct val="80000"/>
              </a:lnSpc>
            </a:pPr>
            <a:r>
              <a:rPr lang="en-US" sz="2800" dirty="0"/>
              <a:t>Assessment </a:t>
            </a:r>
            <a:r>
              <a:rPr lang="en-US" sz="2800" b="1" u="sng" dirty="0"/>
              <a:t>FOR</a:t>
            </a:r>
            <a:r>
              <a:rPr lang="en-US" sz="2800" b="1" dirty="0"/>
              <a:t> </a:t>
            </a:r>
            <a:r>
              <a:rPr lang="en-US" sz="2800" dirty="0"/>
              <a:t>learning (Formative)</a:t>
            </a:r>
          </a:p>
          <a:p>
            <a:pPr lvl="1">
              <a:lnSpc>
                <a:spcPct val="80000"/>
              </a:lnSpc>
            </a:pPr>
            <a:endParaRPr lang="en-US" sz="3000" dirty="0"/>
          </a:p>
          <a:p>
            <a:pPr>
              <a:lnSpc>
                <a:spcPct val="80000"/>
              </a:lnSpc>
            </a:pPr>
            <a:r>
              <a:rPr lang="en-US" sz="2800" dirty="0"/>
              <a:t>Failure </a:t>
            </a:r>
            <a:r>
              <a:rPr lang="en-US" sz="2800" b="1" u="sng" dirty="0"/>
              <a:t>is not</a:t>
            </a:r>
            <a:r>
              <a:rPr lang="en-US" sz="2800" dirty="0"/>
              <a:t> and option</a:t>
            </a:r>
          </a:p>
          <a:p>
            <a:pPr lvl="1">
              <a:lnSpc>
                <a:spcPct val="80000"/>
              </a:lnSpc>
              <a:buFontTx/>
              <a:buNone/>
            </a:pPr>
            <a:endParaRPr lang="en-US" sz="2000" u="sng" dirty="0"/>
          </a:p>
        </p:txBody>
      </p:sp>
      <p:sp>
        <p:nvSpPr>
          <p:cNvPr id="33797" name="Line 5"/>
          <p:cNvSpPr>
            <a:spLocks noChangeShapeType="1"/>
          </p:cNvSpPr>
          <p:nvPr/>
        </p:nvSpPr>
        <p:spPr bwMode="auto">
          <a:xfrm>
            <a:off x="5394960" y="2667000"/>
            <a:ext cx="609600" cy="0"/>
          </a:xfrm>
          <a:prstGeom prst="line">
            <a:avLst/>
          </a:prstGeom>
          <a:noFill/>
          <a:ln w="28575">
            <a:solidFill>
              <a:schemeClr val="tx2"/>
            </a:solidFill>
            <a:round/>
            <a:headEnd/>
            <a:tailEnd type="triangle" w="med" len="med"/>
          </a:ln>
          <a:effectLst/>
        </p:spPr>
        <p:txBody>
          <a:bodyPr/>
          <a:lstStyle/>
          <a:p>
            <a:endParaRPr lang="en-US"/>
          </a:p>
        </p:txBody>
      </p:sp>
      <p:sp>
        <p:nvSpPr>
          <p:cNvPr id="33798" name="Line 6"/>
          <p:cNvSpPr>
            <a:spLocks noChangeShapeType="1"/>
          </p:cNvSpPr>
          <p:nvPr/>
        </p:nvSpPr>
        <p:spPr bwMode="auto">
          <a:xfrm>
            <a:off x="5394960" y="4328160"/>
            <a:ext cx="609600" cy="0"/>
          </a:xfrm>
          <a:prstGeom prst="line">
            <a:avLst/>
          </a:prstGeom>
          <a:noFill/>
          <a:ln w="28575">
            <a:solidFill>
              <a:schemeClr val="tx2"/>
            </a:solidFill>
            <a:round/>
            <a:headEnd/>
            <a:tailEnd type="triangle" w="med" len="med"/>
          </a:ln>
          <a:effectLst/>
        </p:spPr>
        <p:txBody>
          <a:bodyPr/>
          <a:lstStyle/>
          <a:p>
            <a:endParaRPr lang="en-US"/>
          </a:p>
        </p:txBody>
      </p:sp>
      <p:sp>
        <p:nvSpPr>
          <p:cNvPr id="33799" name="Line 7"/>
          <p:cNvSpPr>
            <a:spLocks noChangeShapeType="1"/>
          </p:cNvSpPr>
          <p:nvPr/>
        </p:nvSpPr>
        <p:spPr bwMode="auto">
          <a:xfrm>
            <a:off x="5394960" y="3581400"/>
            <a:ext cx="609600" cy="0"/>
          </a:xfrm>
          <a:prstGeom prst="line">
            <a:avLst/>
          </a:prstGeom>
          <a:noFill/>
          <a:ln w="28575">
            <a:solidFill>
              <a:schemeClr val="tx2"/>
            </a:solidFill>
            <a:round/>
            <a:headEnd/>
            <a:tailEnd type="triangle" w="med" len="med"/>
          </a:ln>
          <a:effectLst/>
        </p:spPr>
        <p:txBody>
          <a:bodyPr/>
          <a:lstStyle/>
          <a:p>
            <a:endParaRPr lang="en-US"/>
          </a:p>
        </p:txBody>
      </p:sp>
      <p:sp>
        <p:nvSpPr>
          <p:cNvPr id="33800" name="Line 8"/>
          <p:cNvSpPr>
            <a:spLocks noChangeShapeType="1"/>
          </p:cNvSpPr>
          <p:nvPr/>
        </p:nvSpPr>
        <p:spPr bwMode="auto">
          <a:xfrm>
            <a:off x="5394960" y="5143500"/>
            <a:ext cx="609600" cy="0"/>
          </a:xfrm>
          <a:prstGeom prst="line">
            <a:avLst/>
          </a:prstGeom>
          <a:noFill/>
          <a:ln w="28575">
            <a:solidFill>
              <a:schemeClr val="tx2"/>
            </a:solidFill>
            <a:round/>
            <a:headEnd/>
            <a:tailEnd type="triangle" w="med" len="med"/>
          </a:ln>
          <a:effectLst/>
        </p:spPr>
        <p:txBody>
          <a:bodyPr/>
          <a:lstStyle/>
          <a:p>
            <a:endParaRPr lang="en-US"/>
          </a:p>
        </p:txBody>
      </p:sp>
      <p:sp>
        <p:nvSpPr>
          <p:cNvPr id="33803" name="Line 11"/>
          <p:cNvSpPr>
            <a:spLocks noChangeShapeType="1"/>
          </p:cNvSpPr>
          <p:nvPr/>
        </p:nvSpPr>
        <p:spPr bwMode="auto">
          <a:xfrm>
            <a:off x="5394960" y="6126480"/>
            <a:ext cx="609600" cy="0"/>
          </a:xfrm>
          <a:prstGeom prst="line">
            <a:avLst/>
          </a:prstGeom>
          <a:noFill/>
          <a:ln w="28575">
            <a:solidFill>
              <a:schemeClr val="tx2"/>
            </a:solidFill>
            <a:round/>
            <a:headEnd/>
            <a:tailEnd type="triangle" w="med" len="med"/>
          </a:ln>
          <a:effectLst/>
        </p:spPr>
        <p:txBody>
          <a:bodyPr/>
          <a:lstStyle/>
          <a:p>
            <a:endParaRPr lang="en-US"/>
          </a:p>
        </p:txBody>
      </p:sp>
      <p:sp>
        <p:nvSpPr>
          <p:cNvPr id="12" name="Rectangle 2"/>
          <p:cNvSpPr txBox="1">
            <a:spLocks noChangeArrowheads="1"/>
          </p:cNvSpPr>
          <p:nvPr/>
        </p:nvSpPr>
        <p:spPr>
          <a:xfrm>
            <a:off x="1066800" y="295102"/>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b="1" dirty="0" smtClean="0"/>
          </a:p>
          <a:p>
            <a:r>
              <a:rPr lang="en-US" b="1" dirty="0" smtClean="0"/>
              <a:t>Culture </a:t>
            </a:r>
            <a:r>
              <a:rPr lang="en-US" b="1" dirty="0"/>
              <a:t>Shifts in a PLC</a:t>
            </a:r>
          </a:p>
          <a:p>
            <a:endParaRPr lang="en-US" altLang="en-US" dirty="0" smtClean="0"/>
          </a:p>
        </p:txBody>
      </p:sp>
    </p:spTree>
    <p:extLst>
      <p:ext uri="{BB962C8B-B14F-4D97-AF65-F5344CB8AC3E}">
        <p14:creationId xmlns:p14="http://schemas.microsoft.com/office/powerpoint/2010/main" val="40579046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3796">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3796">
                                            <p:txEl>
                                              <p:pRg st="5" end="5"/>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3796">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3796">
                                            <p:txEl>
                                              <p:pRg st="9" end="9"/>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3796">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2322512" y="2186940"/>
            <a:ext cx="7623175" cy="1752600"/>
          </a:xfrm>
        </p:spPr>
        <p:txBody>
          <a:bodyPr/>
          <a:lstStyle/>
          <a:p>
            <a:r>
              <a:rPr lang="en-US" altLang="en-US" sz="4800" dirty="0" smtClean="0"/>
              <a:t>Professional Learning communities, Part II</a:t>
            </a:r>
            <a:endParaRPr lang="en-US" altLang="en-US" sz="4800" dirty="0"/>
          </a:p>
        </p:txBody>
      </p:sp>
      <p:sp>
        <p:nvSpPr>
          <p:cNvPr id="5" name="Rectangle 3"/>
          <p:cNvSpPr>
            <a:spLocks noGrp="1" noChangeArrowheads="1"/>
          </p:cNvSpPr>
          <p:nvPr>
            <p:ph type="subTitle" idx="1"/>
          </p:nvPr>
        </p:nvSpPr>
        <p:spPr>
          <a:xfrm>
            <a:off x="1562100" y="4367284"/>
            <a:ext cx="9070848" cy="771979"/>
          </a:xfrm>
        </p:spPr>
        <p:txBody>
          <a:bodyPr>
            <a:normAutofit fontScale="55000" lnSpcReduction="20000"/>
          </a:bodyPr>
          <a:lstStyle/>
          <a:p>
            <a:r>
              <a:rPr lang="en-US" sz="10000" dirty="0" smtClean="0">
                <a:solidFill>
                  <a:schemeClr val="bg2">
                    <a:lumMod val="25000"/>
                  </a:schemeClr>
                </a:solidFill>
              </a:rPr>
              <a:t>Shared Practice</a:t>
            </a:r>
            <a:endParaRPr lang="en-US" sz="10000" dirty="0">
              <a:solidFill>
                <a:schemeClr val="bg2">
                  <a:lumMod val="25000"/>
                </a:schemeClr>
              </a:solidFill>
            </a:endParaRPr>
          </a:p>
        </p:txBody>
      </p:sp>
    </p:spTree>
    <p:extLst>
      <p:ext uri="{BB962C8B-B14F-4D97-AF65-F5344CB8AC3E}">
        <p14:creationId xmlns:p14="http://schemas.microsoft.com/office/powerpoint/2010/main" val="9483159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308860"/>
            <a:ext cx="10058400" cy="3726180"/>
          </a:xfrm>
        </p:spPr>
        <p:txBody>
          <a:bodyPr>
            <a:normAutofit/>
          </a:bodyPr>
          <a:lstStyle/>
          <a:p>
            <a:pPr lvl="2"/>
            <a:r>
              <a:rPr lang="en-US" sz="3200" dirty="0" smtClean="0"/>
              <a:t>Determine Who Participates</a:t>
            </a:r>
          </a:p>
          <a:p>
            <a:pPr lvl="2"/>
            <a:r>
              <a:rPr lang="en-US" sz="3200" dirty="0" smtClean="0"/>
              <a:t>Identify Essential Components of PLC Meetings</a:t>
            </a:r>
          </a:p>
          <a:p>
            <a:pPr lvl="2"/>
            <a:r>
              <a:rPr lang="en-US" sz="3200" dirty="0" smtClean="0"/>
              <a:t>Review the </a:t>
            </a:r>
            <a:r>
              <a:rPr lang="en-US" sz="3200" dirty="0"/>
              <a:t>C</a:t>
            </a:r>
            <a:r>
              <a:rPr lang="en-US" sz="3200" dirty="0" smtClean="0"/>
              <a:t>ollaborative Cycle</a:t>
            </a:r>
          </a:p>
          <a:p>
            <a:pPr lvl="2"/>
            <a:r>
              <a:rPr lang="en-US" sz="3200" dirty="0" smtClean="0"/>
              <a:t>Capturing PLC Conversation/Planning</a:t>
            </a:r>
            <a:endParaRPr lang="en-US" sz="3200" dirty="0" smtClean="0"/>
          </a:p>
          <a:p>
            <a:pPr lvl="2"/>
            <a:r>
              <a:rPr lang="en-US" sz="3200" dirty="0" smtClean="0"/>
              <a:t>Know Your  Resources</a:t>
            </a:r>
          </a:p>
          <a:p>
            <a:endParaRPr lang="en-US" dirty="0"/>
          </a:p>
        </p:txBody>
      </p:sp>
      <p:sp>
        <p:nvSpPr>
          <p:cNvPr id="4" name="Rectangle 2"/>
          <p:cNvSpPr>
            <a:spLocks noGrp="1" noChangeArrowheads="1"/>
          </p:cNvSpPr>
          <p:nvPr>
            <p:ph type="title"/>
          </p:nvPr>
        </p:nvSpPr>
        <p:spPr>
          <a:solidFill>
            <a:schemeClr val="bg1"/>
          </a:solidFill>
          <a:ln>
            <a:solidFill>
              <a:schemeClr val="accent1"/>
            </a:solidFill>
          </a:ln>
        </p:spPr>
        <p:txBody>
          <a:bodyPr>
            <a:normAutofit fontScale="90000"/>
          </a:bodyPr>
          <a:lstStyle/>
          <a:p>
            <a:r>
              <a:rPr lang="en-US" dirty="0" smtClean="0"/>
              <a:t/>
            </a:r>
            <a:br>
              <a:rPr lang="en-US" dirty="0" smtClean="0"/>
            </a:br>
            <a:r>
              <a:rPr lang="en-US" dirty="0" smtClean="0"/>
              <a:t>Establishing Common Practices </a:t>
            </a:r>
            <a:r>
              <a:rPr lang="en-US" dirty="0"/>
              <a:t/>
            </a:r>
            <a:br>
              <a:rPr lang="en-US" dirty="0"/>
            </a:br>
            <a:endParaRPr lang="en-US" altLang="en-US" dirty="0" smtClean="0"/>
          </a:p>
        </p:txBody>
      </p:sp>
    </p:spTree>
    <p:extLst>
      <p:ext uri="{BB962C8B-B14F-4D97-AF65-F5344CB8AC3E}">
        <p14:creationId xmlns:p14="http://schemas.microsoft.com/office/powerpoint/2010/main" val="11079224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1219200" y="2685011"/>
            <a:ext cx="10058400" cy="3050771"/>
          </a:xfrm>
        </p:spPr>
        <p:txBody>
          <a:bodyPr/>
          <a:lstStyle/>
          <a:p>
            <a:pPr lvl="2">
              <a:lnSpc>
                <a:spcPct val="150000"/>
              </a:lnSpc>
            </a:pPr>
            <a:r>
              <a:rPr lang="en-US" sz="3600" dirty="0" smtClean="0"/>
              <a:t>Big Ideas</a:t>
            </a:r>
          </a:p>
          <a:p>
            <a:pPr lvl="2">
              <a:lnSpc>
                <a:spcPct val="150000"/>
              </a:lnSpc>
            </a:pPr>
            <a:r>
              <a:rPr lang="en-US" sz="3600" dirty="0" smtClean="0"/>
              <a:t>Continued shifts in beliefs and practices</a:t>
            </a:r>
          </a:p>
          <a:p>
            <a:pPr lvl="1"/>
            <a:endParaRPr lang="en-US" dirty="0"/>
          </a:p>
        </p:txBody>
      </p:sp>
      <p:sp>
        <p:nvSpPr>
          <p:cNvPr id="5" name="Rectangle 2"/>
          <p:cNvSpPr txBox="1">
            <a:spLocks noChangeArrowheads="1"/>
          </p:cNvSpPr>
          <p:nvPr/>
        </p:nvSpPr>
        <p:spPr>
          <a:xfrm>
            <a:off x="1066800" y="642594"/>
            <a:ext cx="10058400" cy="1371600"/>
          </a:xfrm>
          <a:prstGeom prst="rect">
            <a:avLst/>
          </a:prstGeom>
          <a:solidFill>
            <a:schemeClr val="bg1"/>
          </a:solidFill>
          <a:ln>
            <a:solidFill>
              <a:schemeClr val="accent1"/>
            </a:solidFill>
          </a:ln>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Confirming </a:t>
            </a:r>
            <a:r>
              <a:rPr lang="en-US" dirty="0"/>
              <a:t>Common Understanding</a:t>
            </a:r>
          </a:p>
          <a:p>
            <a:endParaRPr lang="en-US" altLang="en-US" dirty="0" smtClean="0"/>
          </a:p>
        </p:txBody>
      </p:sp>
    </p:spTree>
    <p:extLst>
      <p:ext uri="{BB962C8B-B14F-4D97-AF65-F5344CB8AC3E}">
        <p14:creationId xmlns:p14="http://schemas.microsoft.com/office/powerpoint/2010/main" val="3564442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1066800" y="642594"/>
            <a:ext cx="10058400" cy="1077024"/>
          </a:xfrm>
          <a:ln>
            <a:solidFill>
              <a:schemeClr val="accent1"/>
            </a:solidFill>
          </a:ln>
        </p:spPr>
        <p:txBody>
          <a:bodyPr/>
          <a:lstStyle/>
          <a:p>
            <a:r>
              <a:rPr lang="en-US" altLang="en-US" dirty="0"/>
              <a:t>Building </a:t>
            </a:r>
            <a:r>
              <a:rPr lang="en-US" altLang="en-US" dirty="0" smtClean="0"/>
              <a:t>Background </a:t>
            </a:r>
            <a:endParaRPr lang="en-US" alt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3765085375"/>
              </p:ext>
            </p:extLst>
          </p:nvPr>
        </p:nvGraphicFramePr>
        <p:xfrm>
          <a:off x="1066800" y="2103438"/>
          <a:ext cx="10058400" cy="438912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436501490"/>
                    </a:ext>
                  </a:extLst>
                </a:gridCol>
                <a:gridCol w="5029200">
                  <a:extLst>
                    <a:ext uri="{9D8B030D-6E8A-4147-A177-3AD203B41FA5}">
                      <a16:colId xmlns:a16="http://schemas.microsoft.com/office/drawing/2014/main" val="1685035403"/>
                    </a:ext>
                  </a:extLst>
                </a:gridCol>
              </a:tblGrid>
              <a:tr h="370840">
                <a:tc>
                  <a:txBody>
                    <a:bodyPr/>
                    <a:lstStyle/>
                    <a:p>
                      <a:pPr algn="ctr"/>
                      <a:r>
                        <a:rPr lang="en-US" sz="2400" dirty="0" smtClean="0"/>
                        <a:t>Inefficient</a:t>
                      </a:r>
                      <a:r>
                        <a:rPr lang="en-US" sz="2400" baseline="0" dirty="0" smtClean="0"/>
                        <a:t> PLC Teams</a:t>
                      </a:r>
                      <a:endParaRPr lang="en-US" sz="2400" dirty="0"/>
                    </a:p>
                  </a:txBody>
                  <a:tcPr/>
                </a:tc>
                <a:tc>
                  <a:txBody>
                    <a:bodyPr/>
                    <a:lstStyle/>
                    <a:p>
                      <a:pPr algn="ctr"/>
                      <a:r>
                        <a:rPr lang="en-US" sz="2400" dirty="0" smtClean="0"/>
                        <a:t>Efficient PLC Teams</a:t>
                      </a:r>
                      <a:endParaRPr lang="en-US" sz="2400" dirty="0"/>
                    </a:p>
                  </a:txBody>
                  <a:tcPr/>
                </a:tc>
                <a:extLst>
                  <a:ext uri="{0D108BD9-81ED-4DB2-BD59-A6C34878D82A}">
                    <a16:rowId xmlns:a16="http://schemas.microsoft.com/office/drawing/2014/main" val="366781953"/>
                  </a:ext>
                </a:extLst>
              </a:tr>
              <a:tr h="370840">
                <a:tc>
                  <a: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a:p>
                  </a:txBody>
                  <a:tcPr/>
                </a:tc>
                <a:tc>
                  <a:txBody>
                    <a:bodyPr/>
                    <a:lstStyle/>
                    <a:p>
                      <a:endParaRPr lang="en-US" dirty="0"/>
                    </a:p>
                  </a:txBody>
                  <a:tcPr/>
                </a:tc>
                <a:extLst>
                  <a:ext uri="{0D108BD9-81ED-4DB2-BD59-A6C34878D82A}">
                    <a16:rowId xmlns:a16="http://schemas.microsoft.com/office/drawing/2014/main" val="3382307588"/>
                  </a:ext>
                </a:extLst>
              </a:tr>
            </a:tbl>
          </a:graphicData>
        </a:graphic>
      </p:graphicFrame>
    </p:spTree>
    <p:extLst>
      <p:ext uri="{BB962C8B-B14F-4D97-AF65-F5344CB8AC3E}">
        <p14:creationId xmlns:p14="http://schemas.microsoft.com/office/powerpoint/2010/main" val="421531068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endParaRPr lang="en-US" dirty="0"/>
          </a:p>
        </p:txBody>
      </p:sp>
      <p:sp>
        <p:nvSpPr>
          <p:cNvPr id="22531" name="Rectangle 3"/>
          <p:cNvSpPr>
            <a:spLocks noGrp="1" noChangeArrowheads="1"/>
          </p:cNvSpPr>
          <p:nvPr>
            <p:ph idx="1"/>
          </p:nvPr>
        </p:nvSpPr>
        <p:spPr>
          <a:xfrm>
            <a:off x="1066800" y="2103120"/>
            <a:ext cx="10058400" cy="4503420"/>
          </a:xfrm>
        </p:spPr>
        <p:txBody>
          <a:bodyPr>
            <a:normAutofit fontScale="92500"/>
          </a:bodyPr>
          <a:lstStyle/>
          <a:p>
            <a:pPr marL="0" lvl="2" indent="0">
              <a:buNone/>
            </a:pPr>
            <a:r>
              <a:rPr lang="en-US" sz="2600" dirty="0" smtClean="0"/>
              <a:t>“</a:t>
            </a:r>
            <a:r>
              <a:rPr lang="en-US" sz="2600" dirty="0" smtClean="0"/>
              <a:t>Effective </a:t>
            </a:r>
            <a:r>
              <a:rPr lang="en-US" sz="2600" dirty="0"/>
              <a:t>school cultures don’t simply encourage individuals to go off and do whatever they want, but rather establish clear parameters and </a:t>
            </a:r>
            <a:r>
              <a:rPr lang="en-US" sz="2600" dirty="0">
                <a:solidFill>
                  <a:srgbClr val="00B0F0"/>
                </a:solidFill>
              </a:rPr>
              <a:t>priorities</a:t>
            </a:r>
            <a:r>
              <a:rPr lang="en-US" sz="2600" dirty="0"/>
              <a:t> that enable individuals to work within established boundaries in a creative and autonomous way</a:t>
            </a:r>
            <a:r>
              <a:rPr lang="en-US" sz="2600" dirty="0" smtClean="0"/>
              <a:t>.”</a:t>
            </a:r>
            <a:r>
              <a:rPr lang="en-US" sz="2800" dirty="0"/>
              <a:t> </a:t>
            </a:r>
            <a:endParaRPr lang="en-US" sz="2800" dirty="0" smtClean="0"/>
          </a:p>
          <a:p>
            <a:pPr marL="0" lvl="2" indent="0">
              <a:buNone/>
            </a:pPr>
            <a:endParaRPr lang="en-US" sz="900" dirty="0" smtClean="0"/>
          </a:p>
          <a:p>
            <a:pPr marL="0" lvl="2" indent="0">
              <a:buNone/>
            </a:pPr>
            <a:r>
              <a:rPr lang="en-US" sz="3200" b="1" dirty="0"/>
              <a:t>All Licensed Staff</a:t>
            </a:r>
          </a:p>
          <a:p>
            <a:pPr marL="0" lvl="2" indent="0">
              <a:buNone/>
            </a:pPr>
            <a:endParaRPr lang="en-US" sz="1300" dirty="0"/>
          </a:p>
          <a:p>
            <a:pPr marL="0" lvl="2" indent="0">
              <a:buNone/>
            </a:pPr>
            <a:r>
              <a:rPr lang="en-US" sz="2800" dirty="0" smtClean="0">
                <a:solidFill>
                  <a:srgbClr val="00B0F0"/>
                </a:solidFill>
              </a:rPr>
              <a:t>Loose </a:t>
            </a:r>
            <a:r>
              <a:rPr lang="en-US" sz="2800" dirty="0">
                <a:solidFill>
                  <a:srgbClr val="00B0F0"/>
                </a:solidFill>
              </a:rPr>
              <a:t>vs. </a:t>
            </a:r>
            <a:r>
              <a:rPr lang="en-US" sz="2800" dirty="0" smtClean="0">
                <a:solidFill>
                  <a:srgbClr val="00B0F0"/>
                </a:solidFill>
              </a:rPr>
              <a:t>Tight</a:t>
            </a:r>
          </a:p>
          <a:p>
            <a:pPr lvl="2">
              <a:spcBef>
                <a:spcPts val="0"/>
              </a:spcBef>
              <a:buFont typeface="Wingdings" pitchFamily="2" charset="2"/>
              <a:buNone/>
            </a:pPr>
            <a:endParaRPr lang="en-US" sz="800" dirty="0" smtClean="0"/>
          </a:p>
          <a:p>
            <a:pPr lvl="1"/>
            <a:r>
              <a:rPr lang="en-US" sz="2300" dirty="0" smtClean="0"/>
              <a:t>Procedures </a:t>
            </a:r>
            <a:r>
              <a:rPr lang="en-US" sz="2300" dirty="0"/>
              <a:t>are “tight</a:t>
            </a:r>
            <a:r>
              <a:rPr lang="en-US" sz="2300" dirty="0" smtClean="0"/>
              <a:t>”—</a:t>
            </a:r>
            <a:r>
              <a:rPr lang="en-US" sz="2300" i="1" dirty="0" smtClean="0"/>
              <a:t>Science</a:t>
            </a:r>
            <a:r>
              <a:rPr lang="en-US" sz="2300" dirty="0" smtClean="0"/>
              <a:t> of teaching</a:t>
            </a:r>
            <a:endParaRPr lang="en-US" sz="2300" dirty="0"/>
          </a:p>
          <a:p>
            <a:pPr lvl="1"/>
            <a:r>
              <a:rPr lang="en-US" sz="2300" dirty="0"/>
              <a:t>Agreement on what is to be </a:t>
            </a:r>
            <a:r>
              <a:rPr lang="en-US" sz="2300" dirty="0" smtClean="0"/>
              <a:t>taught is “tight”—</a:t>
            </a:r>
            <a:r>
              <a:rPr lang="en-US" sz="2300" i="1" dirty="0" smtClean="0"/>
              <a:t>Science</a:t>
            </a:r>
            <a:r>
              <a:rPr lang="en-US" sz="2300" dirty="0" smtClean="0"/>
              <a:t> of teaching</a:t>
            </a:r>
          </a:p>
          <a:p>
            <a:pPr lvl="1"/>
            <a:r>
              <a:rPr lang="en-US" sz="2300" dirty="0" smtClean="0"/>
              <a:t>How content is taught is “loose”—</a:t>
            </a:r>
            <a:r>
              <a:rPr lang="en-US" sz="2300" i="1" dirty="0" smtClean="0"/>
              <a:t>Art</a:t>
            </a:r>
            <a:r>
              <a:rPr lang="en-US" sz="2300" dirty="0" smtClean="0"/>
              <a:t> of teaching </a:t>
            </a:r>
            <a:endParaRPr lang="en-US" sz="2300" dirty="0"/>
          </a:p>
        </p:txBody>
      </p:sp>
      <p:sp>
        <p:nvSpPr>
          <p:cNvPr id="4" name="Rectangle 2"/>
          <p:cNvSpPr txBox="1">
            <a:spLocks noChangeArrowheads="1"/>
          </p:cNvSpPr>
          <p:nvPr/>
        </p:nvSpPr>
        <p:spPr>
          <a:xfrm>
            <a:off x="1066800" y="553668"/>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Who Should Participate?</a:t>
            </a:r>
            <a:endParaRPr lang="en-US" dirty="0"/>
          </a:p>
          <a:p>
            <a:endParaRPr lang="en-US" altLang="en-US" dirty="0" smtClean="0"/>
          </a:p>
        </p:txBody>
      </p:sp>
    </p:spTree>
    <p:extLst>
      <p:ext uri="{BB962C8B-B14F-4D97-AF65-F5344CB8AC3E}">
        <p14:creationId xmlns:p14="http://schemas.microsoft.com/office/powerpoint/2010/main" val="7038060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53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2531">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 presetClass="entr" presetSubtype="4" fill="hold" nodeType="clickEffect">
                                  <p:stCondLst>
                                    <p:cond delay="0"/>
                                  </p:stCondLst>
                                  <p:childTnLst>
                                    <p:set>
                                      <p:cBhvr>
                                        <p:cTn id="14" dur="1" fill="hold">
                                          <p:stCondLst>
                                            <p:cond delay="0"/>
                                          </p:stCondLst>
                                        </p:cTn>
                                        <p:tgtEl>
                                          <p:spTgt spid="22531">
                                            <p:txEl>
                                              <p:pRg st="6" end="6"/>
                                            </p:txEl>
                                          </p:spTgt>
                                        </p:tgtEl>
                                        <p:attrNameLst>
                                          <p:attrName>style.visibility</p:attrName>
                                        </p:attrNameLst>
                                      </p:cBhvr>
                                      <p:to>
                                        <p:strVal val="visible"/>
                                      </p:to>
                                    </p:set>
                                    <p:anim calcmode="lin" valueType="num">
                                      <p:cBhvr additive="base">
                                        <p:cTn id="15" dur="500" fill="hold"/>
                                        <p:tgtEl>
                                          <p:spTgt spid="22531">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22531">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22531">
                                            <p:txEl>
                                              <p:pRg st="7" end="7"/>
                                            </p:txEl>
                                          </p:spTgt>
                                        </p:tgtEl>
                                        <p:attrNameLst>
                                          <p:attrName>style.visibility</p:attrName>
                                        </p:attrNameLst>
                                      </p:cBhvr>
                                      <p:to>
                                        <p:strVal val="visible"/>
                                      </p:to>
                                    </p:set>
                                    <p:anim calcmode="lin" valueType="num">
                                      <p:cBhvr additive="base">
                                        <p:cTn id="21" dur="500" fill="hold"/>
                                        <p:tgtEl>
                                          <p:spTgt spid="22531">
                                            <p:txEl>
                                              <p:pRg st="7" end="7"/>
                                            </p:txEl>
                                          </p:spTgt>
                                        </p:tgtEl>
                                        <p:attrNameLst>
                                          <p:attrName>ppt_x</p:attrName>
                                        </p:attrNameLst>
                                      </p:cBhvr>
                                      <p:tavLst>
                                        <p:tav tm="0">
                                          <p:val>
                                            <p:strVal val="#ppt_x"/>
                                          </p:val>
                                        </p:tav>
                                        <p:tav tm="100000">
                                          <p:val>
                                            <p:strVal val="#ppt_x"/>
                                          </p:val>
                                        </p:tav>
                                      </p:tavLst>
                                    </p:anim>
                                    <p:anim calcmode="lin" valueType="num">
                                      <p:cBhvr additive="base">
                                        <p:cTn id="22" dur="500" fill="hold"/>
                                        <p:tgtEl>
                                          <p:spTgt spid="22531">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22531">
                                            <p:txEl>
                                              <p:pRg st="8" end="8"/>
                                            </p:txEl>
                                          </p:spTgt>
                                        </p:tgtEl>
                                        <p:attrNameLst>
                                          <p:attrName>style.visibility</p:attrName>
                                        </p:attrNameLst>
                                      </p:cBhvr>
                                      <p:to>
                                        <p:strVal val="visible"/>
                                      </p:to>
                                    </p:set>
                                    <p:anim calcmode="lin" valueType="num">
                                      <p:cBhvr additive="base">
                                        <p:cTn id="27" dur="500" fill="hold"/>
                                        <p:tgtEl>
                                          <p:spTgt spid="22531">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22531">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ln>
            <a:solidFill>
              <a:schemeClr val="accent1"/>
            </a:solidFill>
          </a:ln>
        </p:spPr>
        <p:txBody>
          <a:bodyPr>
            <a:normAutofit fontScale="90000"/>
          </a:bodyPr>
          <a:lstStyle/>
          <a:p>
            <a:r>
              <a:rPr lang="en-US" altLang="en-US" dirty="0" smtClean="0"/>
              <a:t>Essential Components of PLC Meetings </a:t>
            </a:r>
            <a:endParaRPr lang="en-US" altLang="en-US" dirty="0"/>
          </a:p>
        </p:txBody>
      </p:sp>
      <p:sp>
        <p:nvSpPr>
          <p:cNvPr id="6147" name="Rectangle 3"/>
          <p:cNvSpPr>
            <a:spLocks noGrp="1" noChangeArrowheads="1"/>
          </p:cNvSpPr>
          <p:nvPr>
            <p:ph type="body" idx="1"/>
          </p:nvPr>
        </p:nvSpPr>
        <p:spPr>
          <a:xfrm>
            <a:off x="1066799" y="2279176"/>
            <a:ext cx="10178955" cy="3893024"/>
          </a:xfrm>
        </p:spPr>
        <p:txBody>
          <a:bodyPr/>
          <a:lstStyle/>
          <a:p>
            <a:pPr>
              <a:lnSpc>
                <a:spcPct val="90000"/>
              </a:lnSpc>
              <a:buFont typeface="Wingdings" panose="05000000000000000000" pitchFamily="2" charset="2"/>
              <a:buNone/>
            </a:pPr>
            <a:endParaRPr lang="en-US" altLang="en-US" sz="1000" dirty="0"/>
          </a:p>
          <a:p>
            <a:pPr marL="731520" lvl="1" indent="-457200">
              <a:spcBef>
                <a:spcPts val="1200"/>
              </a:spcBef>
              <a:buFont typeface="Wingdings" panose="05000000000000000000" pitchFamily="2" charset="2"/>
              <a:buAutoNum type="arabicPeriod"/>
            </a:pPr>
            <a:r>
              <a:rPr lang="en-US" altLang="en-US" sz="2400" dirty="0" smtClean="0"/>
              <a:t>Identify</a:t>
            </a:r>
            <a:r>
              <a:rPr lang="en-US" altLang="en-US" sz="2400" dirty="0"/>
              <a:t>, maintain, and evaluate </a:t>
            </a:r>
            <a:r>
              <a:rPr lang="en-US" altLang="en-US" sz="2400" b="1" dirty="0">
                <a:solidFill>
                  <a:srgbClr val="00B0F0"/>
                </a:solidFill>
              </a:rPr>
              <a:t>Team Norms </a:t>
            </a:r>
            <a:r>
              <a:rPr lang="en-US" altLang="en-US" sz="2400" b="1" dirty="0"/>
              <a:t>and </a:t>
            </a:r>
            <a:r>
              <a:rPr lang="en-US" altLang="en-US" sz="2400" b="1" dirty="0" smtClean="0"/>
              <a:t>Roles</a:t>
            </a:r>
          </a:p>
          <a:p>
            <a:pPr marL="731520" lvl="1" indent="-457200">
              <a:spcBef>
                <a:spcPts val="1200"/>
              </a:spcBef>
              <a:buFont typeface="Wingdings" panose="05000000000000000000" pitchFamily="2" charset="2"/>
              <a:buAutoNum type="arabicPeriod"/>
            </a:pPr>
            <a:r>
              <a:rPr lang="en-US" altLang="en-US" sz="2400" dirty="0" smtClean="0"/>
              <a:t>Construct </a:t>
            </a:r>
            <a:r>
              <a:rPr lang="en-US" altLang="en-US" sz="2400" b="1" dirty="0" smtClean="0">
                <a:solidFill>
                  <a:srgbClr val="00B0F0"/>
                </a:solidFill>
              </a:rPr>
              <a:t>formative assessments</a:t>
            </a:r>
            <a:r>
              <a:rPr lang="en-US" altLang="en-US" sz="2400" dirty="0" smtClean="0"/>
              <a:t> aligned to </a:t>
            </a:r>
            <a:r>
              <a:rPr lang="en-US" altLang="en-US" sz="2400" dirty="0" smtClean="0"/>
              <a:t>standard/learning </a:t>
            </a:r>
            <a:r>
              <a:rPr lang="en-US" altLang="en-US" sz="2400" dirty="0" smtClean="0"/>
              <a:t>targets</a:t>
            </a:r>
            <a:endParaRPr lang="en-US" altLang="en-US" sz="2400" dirty="0"/>
          </a:p>
          <a:p>
            <a:pPr lvl="1">
              <a:spcBef>
                <a:spcPts val="1200"/>
              </a:spcBef>
              <a:buFont typeface="Wingdings" panose="05000000000000000000" pitchFamily="2" charset="2"/>
              <a:buNone/>
            </a:pPr>
            <a:r>
              <a:rPr lang="en-US" altLang="en-US" sz="2400" dirty="0"/>
              <a:t>3</a:t>
            </a:r>
            <a:r>
              <a:rPr lang="en-US" altLang="en-US" sz="2400" dirty="0" smtClean="0"/>
              <a:t>. </a:t>
            </a:r>
            <a:r>
              <a:rPr lang="en-US" altLang="en-US" sz="2400" dirty="0" smtClean="0"/>
              <a:t> Evaluate </a:t>
            </a:r>
            <a:r>
              <a:rPr lang="en-US" altLang="en-US" sz="2400" b="1" dirty="0" smtClean="0">
                <a:solidFill>
                  <a:srgbClr val="00B0F0"/>
                </a:solidFill>
              </a:rPr>
              <a:t>student progress</a:t>
            </a:r>
            <a:endParaRPr lang="en-US" altLang="en-US" sz="2400" b="1" dirty="0">
              <a:solidFill>
                <a:srgbClr val="00B0F0"/>
              </a:solidFill>
            </a:endParaRPr>
          </a:p>
          <a:p>
            <a:pPr lvl="1">
              <a:spcBef>
                <a:spcPts val="1200"/>
              </a:spcBef>
              <a:buNone/>
            </a:pPr>
            <a:r>
              <a:rPr lang="en-US" altLang="en-US" sz="2400" dirty="0"/>
              <a:t>4</a:t>
            </a:r>
            <a:r>
              <a:rPr lang="en-US" altLang="en-US" sz="2400" dirty="0" smtClean="0"/>
              <a:t>. </a:t>
            </a:r>
            <a:r>
              <a:rPr lang="en-US" altLang="en-US" sz="2400" dirty="0" smtClean="0"/>
              <a:t> </a:t>
            </a:r>
            <a:r>
              <a:rPr lang="en-US" altLang="en-US" sz="2400" b="1" dirty="0" smtClean="0">
                <a:solidFill>
                  <a:srgbClr val="00B0F0"/>
                </a:solidFill>
              </a:rPr>
              <a:t>Celebrate</a:t>
            </a:r>
            <a:r>
              <a:rPr lang="en-US" altLang="en-US" sz="2400" dirty="0" smtClean="0"/>
              <a:t> </a:t>
            </a:r>
            <a:r>
              <a:rPr lang="en-US" altLang="en-US" sz="2400" dirty="0"/>
              <a:t>successes</a:t>
            </a:r>
          </a:p>
          <a:p>
            <a:pPr lvl="1">
              <a:spcBef>
                <a:spcPts val="1200"/>
              </a:spcBef>
              <a:buFont typeface="Wingdings" panose="05000000000000000000" pitchFamily="2" charset="2"/>
              <a:buNone/>
            </a:pPr>
            <a:r>
              <a:rPr lang="en-US" altLang="en-US" sz="2400" dirty="0" smtClean="0"/>
              <a:t>5. </a:t>
            </a:r>
            <a:r>
              <a:rPr lang="en-US" altLang="en-US" sz="2400" dirty="0" smtClean="0"/>
              <a:t> Use </a:t>
            </a:r>
            <a:r>
              <a:rPr lang="en-US" altLang="en-US" sz="2400" b="1" dirty="0">
                <a:solidFill>
                  <a:srgbClr val="00B0F0"/>
                </a:solidFill>
              </a:rPr>
              <a:t>protocols</a:t>
            </a:r>
            <a:r>
              <a:rPr lang="en-US" altLang="en-US" sz="2400" dirty="0"/>
              <a:t> to move through the 3-Week Cycle</a:t>
            </a:r>
          </a:p>
          <a:p>
            <a:pPr lvl="1">
              <a:spcBef>
                <a:spcPts val="1200"/>
              </a:spcBef>
              <a:buFont typeface="Wingdings" panose="05000000000000000000" pitchFamily="2" charset="2"/>
              <a:buNone/>
            </a:pPr>
            <a:endParaRPr lang="en-US" altLang="en-US" sz="2400" dirty="0"/>
          </a:p>
        </p:txBody>
      </p:sp>
    </p:spTree>
    <p:extLst>
      <p:ext uri="{BB962C8B-B14F-4D97-AF65-F5344CB8AC3E}">
        <p14:creationId xmlns:p14="http://schemas.microsoft.com/office/powerpoint/2010/main" val="4330974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66800" y="393648"/>
            <a:ext cx="10058400" cy="1371600"/>
          </a:xfrm>
        </p:spPr>
        <p:txBody>
          <a:bodyPr/>
          <a:lstStyle/>
          <a:p>
            <a:endParaRPr lang="en-US" dirty="0"/>
          </a:p>
        </p:txBody>
      </p:sp>
      <p:sp>
        <p:nvSpPr>
          <p:cNvPr id="16387" name="Rectangle 3"/>
          <p:cNvSpPr>
            <a:spLocks noGrp="1" noChangeArrowheads="1"/>
          </p:cNvSpPr>
          <p:nvPr>
            <p:ph idx="1"/>
          </p:nvPr>
        </p:nvSpPr>
        <p:spPr>
          <a:xfrm>
            <a:off x="1066800" y="2034540"/>
            <a:ext cx="10058400" cy="4578324"/>
          </a:xfrm>
        </p:spPr>
        <p:txBody>
          <a:bodyPr>
            <a:normAutofit fontScale="85000" lnSpcReduction="10000"/>
          </a:bodyPr>
          <a:lstStyle/>
          <a:p>
            <a:pPr marL="0" indent="0">
              <a:lnSpc>
                <a:spcPct val="90000"/>
              </a:lnSpc>
              <a:buNone/>
            </a:pPr>
            <a:r>
              <a:rPr lang="en-US" altLang="en-US" sz="3800" b="1" dirty="0"/>
              <a:t>Establishing, Maintaining, and Evaluating Team Norms and Roles</a:t>
            </a:r>
            <a:r>
              <a:rPr lang="en-US" sz="3800" b="1" dirty="0"/>
              <a:t> </a:t>
            </a:r>
          </a:p>
          <a:p>
            <a:pPr marL="0" indent="0">
              <a:lnSpc>
                <a:spcPct val="90000"/>
              </a:lnSpc>
              <a:buNone/>
            </a:pPr>
            <a:r>
              <a:rPr lang="en-US" sz="3900" dirty="0" smtClean="0"/>
              <a:t>Why ?</a:t>
            </a:r>
            <a:endParaRPr lang="en-US" sz="3900" dirty="0"/>
          </a:p>
          <a:p>
            <a:pPr marL="0" indent="0">
              <a:lnSpc>
                <a:spcPct val="90000"/>
              </a:lnSpc>
              <a:spcBef>
                <a:spcPts val="0"/>
              </a:spcBef>
              <a:buNone/>
            </a:pPr>
            <a:endParaRPr lang="en-US" sz="800" dirty="0" smtClean="0"/>
          </a:p>
          <a:p>
            <a:pPr>
              <a:lnSpc>
                <a:spcPct val="90000"/>
              </a:lnSpc>
            </a:pPr>
            <a:r>
              <a:rPr lang="en-US" sz="2400" dirty="0" smtClean="0"/>
              <a:t>What happens </a:t>
            </a:r>
            <a:r>
              <a:rPr lang="en-US" sz="2400" dirty="0" smtClean="0"/>
              <a:t>if/when a peer…..</a:t>
            </a:r>
            <a:endParaRPr lang="en-US" sz="2400" dirty="0" smtClean="0"/>
          </a:p>
          <a:p>
            <a:pPr lvl="1">
              <a:lnSpc>
                <a:spcPct val="90000"/>
              </a:lnSpc>
            </a:pPr>
            <a:r>
              <a:rPr lang="en-US" sz="2400" dirty="0" smtClean="0"/>
              <a:t>Shows </a:t>
            </a:r>
            <a:r>
              <a:rPr lang="en-US" sz="2400" dirty="0" smtClean="0"/>
              <a:t>up without data?</a:t>
            </a:r>
          </a:p>
          <a:p>
            <a:pPr lvl="1">
              <a:lnSpc>
                <a:spcPct val="90000"/>
              </a:lnSpc>
            </a:pPr>
            <a:r>
              <a:rPr lang="en-US" sz="2400" dirty="0" smtClean="0"/>
              <a:t>Is frequently</a:t>
            </a:r>
            <a:r>
              <a:rPr lang="en-US" sz="2400" dirty="0" smtClean="0"/>
              <a:t> </a:t>
            </a:r>
            <a:r>
              <a:rPr lang="en-US" sz="2400" dirty="0" smtClean="0"/>
              <a:t>late or </a:t>
            </a:r>
            <a:r>
              <a:rPr lang="en-US" sz="2400" dirty="0" smtClean="0"/>
              <a:t>doesn’t </a:t>
            </a:r>
            <a:r>
              <a:rPr lang="en-US" sz="2400" dirty="0" smtClean="0"/>
              <a:t>attend?</a:t>
            </a:r>
          </a:p>
          <a:p>
            <a:pPr lvl="1">
              <a:lnSpc>
                <a:spcPct val="90000"/>
              </a:lnSpc>
            </a:pPr>
            <a:r>
              <a:rPr lang="en-US" sz="2400" dirty="0" smtClean="0"/>
              <a:t>Doesn’t </a:t>
            </a:r>
            <a:r>
              <a:rPr lang="en-US" sz="2400" dirty="0" smtClean="0"/>
              <a:t>contribute equally to conversation?</a:t>
            </a:r>
          </a:p>
          <a:p>
            <a:pPr lvl="1">
              <a:lnSpc>
                <a:spcPct val="90000"/>
              </a:lnSpc>
            </a:pPr>
            <a:r>
              <a:rPr lang="en-US" sz="2400" dirty="0" smtClean="0"/>
              <a:t>Appears consistently disinterested</a:t>
            </a:r>
            <a:r>
              <a:rPr lang="en-US" sz="2400" dirty="0" smtClean="0"/>
              <a:t>?</a:t>
            </a:r>
          </a:p>
          <a:p>
            <a:pPr lvl="1">
              <a:lnSpc>
                <a:spcPct val="90000"/>
              </a:lnSpc>
            </a:pPr>
            <a:r>
              <a:rPr lang="en-US" sz="2400" dirty="0" smtClean="0"/>
              <a:t>Veers </a:t>
            </a:r>
            <a:r>
              <a:rPr lang="en-US" sz="2400" dirty="0" smtClean="0"/>
              <a:t>from </a:t>
            </a:r>
            <a:r>
              <a:rPr lang="en-US" sz="2400" dirty="0" smtClean="0"/>
              <a:t>a PLC</a:t>
            </a:r>
            <a:r>
              <a:rPr lang="en-US" sz="2400" dirty="0" smtClean="0"/>
              <a:t> </a:t>
            </a:r>
            <a:r>
              <a:rPr lang="en-US" sz="2400" dirty="0" smtClean="0"/>
              <a:t>focus?</a:t>
            </a:r>
          </a:p>
          <a:p>
            <a:pPr lvl="1">
              <a:lnSpc>
                <a:spcPct val="90000"/>
              </a:lnSpc>
            </a:pPr>
            <a:endParaRPr lang="en-US" sz="1800" dirty="0" smtClean="0"/>
          </a:p>
          <a:p>
            <a:pPr marL="0" lvl="1" indent="0">
              <a:lnSpc>
                <a:spcPct val="90000"/>
              </a:lnSpc>
              <a:buNone/>
            </a:pPr>
            <a:r>
              <a:rPr lang="en-US" sz="2800" i="1" dirty="0" smtClean="0"/>
              <a:t>When </a:t>
            </a:r>
            <a:r>
              <a:rPr lang="en-US" sz="2800" i="1" dirty="0"/>
              <a:t>all is said and done, the norms of a group help determine whether it functions as </a:t>
            </a:r>
            <a:r>
              <a:rPr lang="en-US" sz="2800" i="1" dirty="0" smtClean="0"/>
              <a:t>a </a:t>
            </a:r>
            <a:r>
              <a:rPr lang="en-US" sz="2800" i="1" u="sng" dirty="0" smtClean="0"/>
              <a:t>high-performing</a:t>
            </a:r>
            <a:r>
              <a:rPr lang="en-US" sz="2800" i="1" dirty="0" smtClean="0"/>
              <a:t> </a:t>
            </a:r>
            <a:r>
              <a:rPr lang="en-US" sz="2800" i="1" dirty="0"/>
              <a:t>team or becomes simply a loose collection of people working together</a:t>
            </a:r>
            <a:r>
              <a:rPr lang="en-US" sz="2800" i="1" dirty="0" smtClean="0"/>
              <a:t>.</a:t>
            </a:r>
          </a:p>
          <a:p>
            <a:pPr>
              <a:lnSpc>
                <a:spcPct val="90000"/>
              </a:lnSpc>
            </a:pPr>
            <a:endParaRPr lang="en-US" sz="2000" dirty="0"/>
          </a:p>
          <a:p>
            <a:pPr>
              <a:lnSpc>
                <a:spcPct val="90000"/>
              </a:lnSpc>
            </a:pPr>
            <a:endParaRPr lang="en-US" sz="2000" dirty="0"/>
          </a:p>
        </p:txBody>
      </p:sp>
      <p:sp>
        <p:nvSpPr>
          <p:cNvPr id="4" name="Rectangle 2"/>
          <p:cNvSpPr txBox="1">
            <a:spLocks noChangeArrowheads="1"/>
          </p:cNvSpPr>
          <p:nvPr/>
        </p:nvSpPr>
        <p:spPr>
          <a:xfrm>
            <a:off x="1066800" y="393648"/>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Breaking it Down:</a:t>
            </a:r>
            <a:endParaRPr lang="en-US" altLang="en-US" dirty="0" smtClean="0"/>
          </a:p>
        </p:txBody>
      </p:sp>
    </p:spTree>
    <p:extLst>
      <p:ext uri="{BB962C8B-B14F-4D97-AF65-F5344CB8AC3E}">
        <p14:creationId xmlns:p14="http://schemas.microsoft.com/office/powerpoint/2010/main" val="39662578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16387">
                                            <p:txEl>
                                              <p:pRg st="1" end="1"/>
                                            </p:txEl>
                                          </p:spTgt>
                                        </p:tgtEl>
                                        <p:attrNameLst>
                                          <p:attrName>style.visibility</p:attrName>
                                        </p:attrNameLst>
                                      </p:cBhvr>
                                      <p:to>
                                        <p:strVal val="visible"/>
                                      </p:to>
                                    </p:set>
                                    <p:anim calcmode="lin" valueType="num">
                                      <p:cBhvr>
                                        <p:cTn id="7" dur="500" fill="hold"/>
                                        <p:tgtEl>
                                          <p:spTgt spid="16387">
                                            <p:txEl>
                                              <p:pRg st="1" end="1"/>
                                            </p:txEl>
                                          </p:spTgt>
                                        </p:tgtEl>
                                        <p:attrNameLst>
                                          <p:attrName>ppt_w</p:attrName>
                                        </p:attrNameLst>
                                      </p:cBhvr>
                                      <p:tavLst>
                                        <p:tav tm="0">
                                          <p:val>
                                            <p:fltVal val="0"/>
                                          </p:val>
                                        </p:tav>
                                        <p:tav tm="100000">
                                          <p:val>
                                            <p:strVal val="#ppt_w"/>
                                          </p:val>
                                        </p:tav>
                                      </p:tavLst>
                                    </p:anim>
                                    <p:anim calcmode="lin" valueType="num">
                                      <p:cBhvr>
                                        <p:cTn id="8" dur="500" fill="hold"/>
                                        <p:tgtEl>
                                          <p:spTgt spid="16387">
                                            <p:txEl>
                                              <p:pRg st="1" end="1"/>
                                            </p:txEl>
                                          </p:spTgt>
                                        </p:tgtEl>
                                        <p:attrNameLst>
                                          <p:attrName>ppt_h</p:attrName>
                                        </p:attrNameLst>
                                      </p:cBhvr>
                                      <p:tavLst>
                                        <p:tav tm="0">
                                          <p:val>
                                            <p:fltVal val="0"/>
                                          </p:val>
                                        </p:tav>
                                        <p:tav tm="100000">
                                          <p:val>
                                            <p:strVal val="#ppt_h"/>
                                          </p:val>
                                        </p:tav>
                                      </p:tavLst>
                                    </p:anim>
                                    <p:animEffect transition="in" filter="fade">
                                      <p:cBhvr>
                                        <p:cTn id="9" dur="500"/>
                                        <p:tgtEl>
                                          <p:spTgt spid="16387">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16387">
                                            <p:txEl>
                                              <p:pRg st="3" end="3"/>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16387">
                                            <p:txEl>
                                              <p:pRg st="4" end="4"/>
                                            </p:txEl>
                                          </p:spTgt>
                                        </p:tgtEl>
                                        <p:attrNameLst>
                                          <p:attrName>style.visibility</p:attrName>
                                        </p:attrNameLst>
                                      </p:cBhvr>
                                      <p:to>
                                        <p:strVal val="visible"/>
                                      </p:to>
                                    </p:set>
                                    <p:animEffect transition="in" filter="fade">
                                      <p:cBhvr>
                                        <p:cTn id="18" dur="500"/>
                                        <p:tgtEl>
                                          <p:spTgt spid="16387">
                                            <p:txEl>
                                              <p:pRg st="4" end="4"/>
                                            </p:txEl>
                                          </p:spTgt>
                                        </p:tgtEl>
                                      </p:cBhvr>
                                    </p:animEffect>
                                  </p:childTnLst>
                                </p:cTn>
                              </p:par>
                              <p:par>
                                <p:cTn id="19" presetID="10" presetClass="entr" presetSubtype="0" fill="hold" nodeType="withEffect">
                                  <p:stCondLst>
                                    <p:cond delay="0"/>
                                  </p:stCondLst>
                                  <p:childTnLst>
                                    <p:set>
                                      <p:cBhvr>
                                        <p:cTn id="20" dur="1" fill="hold">
                                          <p:stCondLst>
                                            <p:cond delay="0"/>
                                          </p:stCondLst>
                                        </p:cTn>
                                        <p:tgtEl>
                                          <p:spTgt spid="16387">
                                            <p:txEl>
                                              <p:pRg st="5" end="5"/>
                                            </p:txEl>
                                          </p:spTgt>
                                        </p:tgtEl>
                                        <p:attrNameLst>
                                          <p:attrName>style.visibility</p:attrName>
                                        </p:attrNameLst>
                                      </p:cBhvr>
                                      <p:to>
                                        <p:strVal val="visible"/>
                                      </p:to>
                                    </p:set>
                                    <p:animEffect transition="in" filter="fade">
                                      <p:cBhvr>
                                        <p:cTn id="21" dur="500"/>
                                        <p:tgtEl>
                                          <p:spTgt spid="16387">
                                            <p:txEl>
                                              <p:pRg st="5" end="5"/>
                                            </p:txEl>
                                          </p:spTgt>
                                        </p:tgtEl>
                                      </p:cBhvr>
                                    </p:animEffect>
                                  </p:childTnLst>
                                </p:cTn>
                              </p:par>
                              <p:par>
                                <p:cTn id="22" presetID="10" presetClass="entr" presetSubtype="0" fill="hold" nodeType="withEffect">
                                  <p:stCondLst>
                                    <p:cond delay="0"/>
                                  </p:stCondLst>
                                  <p:childTnLst>
                                    <p:set>
                                      <p:cBhvr>
                                        <p:cTn id="23" dur="1" fill="hold">
                                          <p:stCondLst>
                                            <p:cond delay="0"/>
                                          </p:stCondLst>
                                        </p:cTn>
                                        <p:tgtEl>
                                          <p:spTgt spid="16387">
                                            <p:txEl>
                                              <p:pRg st="6" end="6"/>
                                            </p:txEl>
                                          </p:spTgt>
                                        </p:tgtEl>
                                        <p:attrNameLst>
                                          <p:attrName>style.visibility</p:attrName>
                                        </p:attrNameLst>
                                      </p:cBhvr>
                                      <p:to>
                                        <p:strVal val="visible"/>
                                      </p:to>
                                    </p:set>
                                    <p:animEffect transition="in" filter="fade">
                                      <p:cBhvr>
                                        <p:cTn id="24" dur="500"/>
                                        <p:tgtEl>
                                          <p:spTgt spid="16387">
                                            <p:txEl>
                                              <p:pRg st="6" end="6"/>
                                            </p:txEl>
                                          </p:spTgt>
                                        </p:tgtEl>
                                      </p:cBhvr>
                                    </p:animEffect>
                                  </p:childTnLst>
                                </p:cTn>
                              </p:par>
                              <p:par>
                                <p:cTn id="25" presetID="10" presetClass="entr" presetSubtype="0" fill="hold" nodeType="withEffect">
                                  <p:stCondLst>
                                    <p:cond delay="0"/>
                                  </p:stCondLst>
                                  <p:childTnLst>
                                    <p:set>
                                      <p:cBhvr>
                                        <p:cTn id="26" dur="1" fill="hold">
                                          <p:stCondLst>
                                            <p:cond delay="0"/>
                                          </p:stCondLst>
                                        </p:cTn>
                                        <p:tgtEl>
                                          <p:spTgt spid="16387">
                                            <p:txEl>
                                              <p:pRg st="7" end="7"/>
                                            </p:txEl>
                                          </p:spTgt>
                                        </p:tgtEl>
                                        <p:attrNameLst>
                                          <p:attrName>style.visibility</p:attrName>
                                        </p:attrNameLst>
                                      </p:cBhvr>
                                      <p:to>
                                        <p:strVal val="visible"/>
                                      </p:to>
                                    </p:set>
                                    <p:animEffect transition="in" filter="fade">
                                      <p:cBhvr>
                                        <p:cTn id="27" dur="500"/>
                                        <p:tgtEl>
                                          <p:spTgt spid="16387">
                                            <p:txEl>
                                              <p:pRg st="7" end="7"/>
                                            </p:txEl>
                                          </p:spTgt>
                                        </p:tgtEl>
                                      </p:cBhvr>
                                    </p:animEffect>
                                  </p:childTnLst>
                                </p:cTn>
                              </p:par>
                              <p:par>
                                <p:cTn id="28" presetID="10" presetClass="entr" presetSubtype="0" fill="hold" nodeType="withEffect">
                                  <p:stCondLst>
                                    <p:cond delay="0"/>
                                  </p:stCondLst>
                                  <p:childTnLst>
                                    <p:set>
                                      <p:cBhvr>
                                        <p:cTn id="29" dur="1" fill="hold">
                                          <p:stCondLst>
                                            <p:cond delay="0"/>
                                          </p:stCondLst>
                                        </p:cTn>
                                        <p:tgtEl>
                                          <p:spTgt spid="16387">
                                            <p:txEl>
                                              <p:pRg st="8" end="8"/>
                                            </p:txEl>
                                          </p:spTgt>
                                        </p:tgtEl>
                                        <p:attrNameLst>
                                          <p:attrName>style.visibility</p:attrName>
                                        </p:attrNameLst>
                                      </p:cBhvr>
                                      <p:to>
                                        <p:strVal val="visible"/>
                                      </p:to>
                                    </p:set>
                                    <p:animEffect transition="in" filter="fade">
                                      <p:cBhvr>
                                        <p:cTn id="30" dur="500"/>
                                        <p:tgtEl>
                                          <p:spTgt spid="16387">
                                            <p:txEl>
                                              <p:pRg st="8" end="8"/>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6387">
                                            <p:txEl>
                                              <p:pRg st="10" end="10"/>
                                            </p:txEl>
                                          </p:spTgt>
                                        </p:tgtEl>
                                        <p:attrNameLst>
                                          <p:attrName>style.visibility</p:attrName>
                                        </p:attrNameLst>
                                      </p:cBhvr>
                                      <p:to>
                                        <p:strVal val="visible"/>
                                      </p:to>
                                    </p:set>
                                    <p:animEffect transition="in" filter="fade">
                                      <p:cBhvr>
                                        <p:cTn id="35" dur="1000"/>
                                        <p:tgtEl>
                                          <p:spTgt spid="16387">
                                            <p:txEl>
                                              <p:pRg st="10" end="10"/>
                                            </p:txEl>
                                          </p:spTgt>
                                        </p:tgtEl>
                                      </p:cBhvr>
                                    </p:animEffect>
                                    <p:anim calcmode="lin" valueType="num">
                                      <p:cBhvr>
                                        <p:cTn id="36" dur="1000" fill="hold"/>
                                        <p:tgtEl>
                                          <p:spTgt spid="16387">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16387">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1066800" y="642594"/>
            <a:ext cx="10058400" cy="1049728"/>
          </a:xfrm>
          <a:ln>
            <a:solidFill>
              <a:schemeClr val="accent1"/>
            </a:solidFill>
          </a:ln>
        </p:spPr>
        <p:txBody>
          <a:bodyPr/>
          <a:lstStyle/>
          <a:p>
            <a:r>
              <a:rPr lang="en-US" altLang="en-US" sz="3400" dirty="0" smtClean="0"/>
              <a:t>Breaking it Down:</a:t>
            </a:r>
            <a:endParaRPr lang="en-US" altLang="en-US" sz="3400" dirty="0"/>
          </a:p>
        </p:txBody>
      </p:sp>
      <p:sp>
        <p:nvSpPr>
          <p:cNvPr id="10243" name="Rectangle 3"/>
          <p:cNvSpPr>
            <a:spLocks noGrp="1" noChangeArrowheads="1"/>
          </p:cNvSpPr>
          <p:nvPr>
            <p:ph type="body" idx="1"/>
          </p:nvPr>
        </p:nvSpPr>
        <p:spPr>
          <a:xfrm>
            <a:off x="1066800" y="1937983"/>
            <a:ext cx="10058400" cy="4767618"/>
          </a:xfrm>
        </p:spPr>
        <p:txBody>
          <a:bodyPr>
            <a:normAutofit fontScale="85000" lnSpcReduction="20000"/>
          </a:bodyPr>
          <a:lstStyle/>
          <a:p>
            <a:pPr marL="0" indent="0">
              <a:buNone/>
            </a:pPr>
            <a:r>
              <a:rPr lang="en-US" altLang="en-US" sz="3200" b="1" dirty="0" smtClean="0"/>
              <a:t>Construct </a:t>
            </a:r>
            <a:r>
              <a:rPr lang="en-US" altLang="en-US" sz="3200" b="1" dirty="0" smtClean="0"/>
              <a:t>Common Formative </a:t>
            </a:r>
            <a:r>
              <a:rPr lang="en-US" altLang="en-US" sz="3200" b="1" dirty="0"/>
              <a:t>Assessments Aligned to Learning Targets</a:t>
            </a:r>
          </a:p>
          <a:p>
            <a:pPr>
              <a:lnSpc>
                <a:spcPct val="110000"/>
              </a:lnSpc>
              <a:spcBef>
                <a:spcPts val="0"/>
              </a:spcBef>
            </a:pPr>
            <a:endParaRPr lang="en-US" altLang="en-US" sz="800" dirty="0"/>
          </a:p>
          <a:p>
            <a:r>
              <a:rPr lang="en-US" altLang="en-US" sz="3400" dirty="0" smtClean="0"/>
              <a:t>What is formative?</a:t>
            </a:r>
          </a:p>
          <a:p>
            <a:r>
              <a:rPr lang="en-US" altLang="en-US" sz="3400" dirty="0" smtClean="0">
                <a:solidFill>
                  <a:srgbClr val="00B0F0"/>
                </a:solidFill>
              </a:rPr>
              <a:t>‘inform’ students, provide feedback and inform instruction</a:t>
            </a:r>
          </a:p>
          <a:p>
            <a:endParaRPr lang="en-US" altLang="en-US" sz="1000" dirty="0">
              <a:solidFill>
                <a:srgbClr val="00B0F0"/>
              </a:solidFill>
            </a:endParaRPr>
          </a:p>
          <a:p>
            <a:r>
              <a:rPr lang="en-US" altLang="en-US" sz="3400" dirty="0" smtClean="0"/>
              <a:t>What is common?</a:t>
            </a:r>
          </a:p>
          <a:p>
            <a:r>
              <a:rPr lang="en-US" altLang="en-US" sz="3400" dirty="0" smtClean="0">
                <a:solidFill>
                  <a:srgbClr val="00B0F0"/>
                </a:solidFill>
              </a:rPr>
              <a:t>Team agreement</a:t>
            </a:r>
          </a:p>
          <a:p>
            <a:endParaRPr lang="en-US" altLang="en-US" sz="900" dirty="0" smtClean="0">
              <a:solidFill>
                <a:srgbClr val="00B0F0"/>
              </a:solidFill>
            </a:endParaRPr>
          </a:p>
          <a:p>
            <a:r>
              <a:rPr lang="en-US" altLang="en-US" sz="3400" dirty="0" smtClean="0"/>
              <a:t>What </a:t>
            </a:r>
            <a:r>
              <a:rPr lang="en-US" altLang="en-US" sz="3400" dirty="0" smtClean="0"/>
              <a:t>exactly is a </a:t>
            </a:r>
            <a:r>
              <a:rPr lang="en-US" altLang="en-US" sz="3400" dirty="0" smtClean="0"/>
              <a:t>CFA?</a:t>
            </a:r>
          </a:p>
          <a:p>
            <a:pPr marL="0" lvl="1" indent="274638"/>
            <a:r>
              <a:rPr lang="en-US" altLang="en-US" sz="3200" dirty="0" smtClean="0">
                <a:solidFill>
                  <a:srgbClr val="00B0F0"/>
                </a:solidFill>
              </a:rPr>
              <a:t>Short and sweet, one or two learning targets</a:t>
            </a:r>
            <a:endParaRPr lang="en-US" altLang="en-US" sz="3200" dirty="0">
              <a:solidFill>
                <a:srgbClr val="00B0F0"/>
              </a:solidFill>
            </a:endParaRPr>
          </a:p>
        </p:txBody>
      </p:sp>
    </p:spTree>
    <p:extLst>
      <p:ext uri="{BB962C8B-B14F-4D97-AF65-F5344CB8AC3E}">
        <p14:creationId xmlns:p14="http://schemas.microsoft.com/office/powerpoint/2010/main" val="2678062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4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4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243">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24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243">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24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2103119"/>
            <a:ext cx="10058400" cy="4461453"/>
          </a:xfrm>
        </p:spPr>
        <p:txBody>
          <a:bodyPr>
            <a:normAutofit/>
          </a:bodyPr>
          <a:lstStyle/>
          <a:p>
            <a:endParaRPr lang="en-US" b="1" dirty="0" smtClean="0"/>
          </a:p>
          <a:p>
            <a:pPr marL="0" indent="0">
              <a:buNone/>
            </a:pPr>
            <a:r>
              <a:rPr lang="en-US" altLang="en-US" sz="3200" b="1" dirty="0"/>
              <a:t>Evaluate Student Progress</a:t>
            </a:r>
          </a:p>
          <a:p>
            <a:pPr marL="0" indent="0">
              <a:buNone/>
            </a:pPr>
            <a:endParaRPr lang="en-US" sz="800" b="1" dirty="0" smtClean="0"/>
          </a:p>
          <a:p>
            <a:pPr marL="0" indent="0">
              <a:buNone/>
            </a:pPr>
            <a:endParaRPr lang="en-US" sz="800" b="1" dirty="0"/>
          </a:p>
          <a:p>
            <a:pPr marL="0" indent="0">
              <a:buNone/>
            </a:pPr>
            <a:endParaRPr lang="en-US" sz="800" b="1" dirty="0"/>
          </a:p>
          <a:p>
            <a:r>
              <a:rPr lang="en-US" sz="2400" b="1" dirty="0" smtClean="0"/>
              <a:t>What </a:t>
            </a:r>
            <a:r>
              <a:rPr lang="en-US" sz="2400" b="1" dirty="0"/>
              <a:t>skills did the proficient students demonstrate in their work that set their work apart?</a:t>
            </a:r>
            <a:endParaRPr lang="en-US" sz="2400" dirty="0"/>
          </a:p>
          <a:p>
            <a:endParaRPr lang="en-US" sz="800" dirty="0"/>
          </a:p>
          <a:p>
            <a:r>
              <a:rPr lang="en-US" sz="2400" b="1" dirty="0"/>
              <a:t>What instructional strategies helped students learn?</a:t>
            </a:r>
            <a:endParaRPr lang="en-US" sz="2400" dirty="0"/>
          </a:p>
          <a:p>
            <a:endParaRPr lang="en-US" sz="800" dirty="0"/>
          </a:p>
          <a:p>
            <a:r>
              <a:rPr lang="en-US" sz="2400" b="1" dirty="0"/>
              <a:t>In what areas did students struggle?  Why? </a:t>
            </a:r>
            <a:r>
              <a:rPr lang="en-US" sz="2400" dirty="0" smtClean="0"/>
              <a:t>(Obstacles</a:t>
            </a:r>
            <a:r>
              <a:rPr lang="en-US" sz="2400" dirty="0"/>
              <a:t>, Challenges, Misconceptions)</a:t>
            </a:r>
          </a:p>
          <a:p>
            <a:pPr marL="0" indent="0">
              <a:buNone/>
            </a:pPr>
            <a:endParaRPr lang="en-US" dirty="0"/>
          </a:p>
        </p:txBody>
      </p:sp>
      <p:sp>
        <p:nvSpPr>
          <p:cNvPr id="4" name="Rectangle 2"/>
          <p:cNvSpPr>
            <a:spLocks noGrp="1" noChangeArrowheads="1"/>
          </p:cNvSpPr>
          <p:nvPr>
            <p:ph type="title"/>
          </p:nvPr>
        </p:nvSpPr>
        <p:spPr>
          <a:ln>
            <a:solidFill>
              <a:schemeClr val="accent1"/>
            </a:solidFill>
          </a:ln>
        </p:spPr>
        <p:txBody>
          <a:bodyPr/>
          <a:lstStyle/>
          <a:p>
            <a:r>
              <a:rPr lang="en-US" altLang="en-US" sz="3400" dirty="0" smtClean="0"/>
              <a:t>Breaking it Down:</a:t>
            </a:r>
            <a:endParaRPr lang="en-US" altLang="en-US" sz="3400" dirty="0"/>
          </a:p>
        </p:txBody>
      </p:sp>
      <p:pic>
        <p:nvPicPr>
          <p:cNvPr id="5" name="Picture 4"/>
          <p:cNvPicPr/>
          <p:nvPr/>
        </p:nvPicPr>
        <p:blipFill>
          <a:blip r:embed="rId2">
            <a:extLst>
              <a:ext uri="{28A0092B-C50C-407E-A947-70E740481C1C}">
                <a14:useLocalDpi xmlns:a14="http://schemas.microsoft.com/office/drawing/2010/main" val="0"/>
              </a:ext>
            </a:extLst>
          </a:blip>
          <a:stretch>
            <a:fillRect/>
          </a:stretch>
        </p:blipFill>
        <p:spPr>
          <a:xfrm>
            <a:off x="7410735" y="1328394"/>
            <a:ext cx="1897040" cy="2006221"/>
          </a:xfrm>
          <a:prstGeom prst="rect">
            <a:avLst/>
          </a:prstGeom>
        </p:spPr>
      </p:pic>
    </p:spTree>
    <p:extLst>
      <p:ext uri="{BB962C8B-B14F-4D97-AF65-F5344CB8AC3E}">
        <p14:creationId xmlns:p14="http://schemas.microsoft.com/office/powerpoint/2010/main" val="2635198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ln>
            <a:solidFill>
              <a:schemeClr val="accent1"/>
            </a:solidFill>
          </a:ln>
        </p:spPr>
        <p:txBody>
          <a:bodyPr/>
          <a:lstStyle/>
          <a:p>
            <a:r>
              <a:rPr lang="en-US" altLang="en-US" sz="4400" dirty="0" smtClean="0"/>
              <a:t>Breaking It Down</a:t>
            </a:r>
            <a:endParaRPr lang="en-US" altLang="en-US" sz="4400" dirty="0"/>
          </a:p>
        </p:txBody>
      </p:sp>
      <p:sp>
        <p:nvSpPr>
          <p:cNvPr id="14339" name="Rectangle 3"/>
          <p:cNvSpPr>
            <a:spLocks noGrp="1" noChangeArrowheads="1"/>
          </p:cNvSpPr>
          <p:nvPr>
            <p:ph type="body" idx="1"/>
          </p:nvPr>
        </p:nvSpPr>
        <p:spPr>
          <a:xfrm>
            <a:off x="1066800" y="2265528"/>
            <a:ext cx="10058400" cy="4287671"/>
          </a:xfrm>
        </p:spPr>
        <p:txBody>
          <a:bodyPr>
            <a:normAutofit/>
          </a:bodyPr>
          <a:lstStyle/>
          <a:p>
            <a:pPr marL="0" indent="0">
              <a:lnSpc>
                <a:spcPct val="80000"/>
              </a:lnSpc>
              <a:buNone/>
            </a:pPr>
            <a:r>
              <a:rPr lang="en-US" altLang="en-US" sz="3200" b="1" dirty="0" smtClean="0"/>
              <a:t>Celebrate </a:t>
            </a:r>
            <a:r>
              <a:rPr lang="en-US" altLang="en-US" sz="3200" b="1" dirty="0"/>
              <a:t>Successes</a:t>
            </a:r>
            <a:endParaRPr lang="en-US" altLang="en-US" sz="3200" b="1" dirty="0" smtClean="0"/>
          </a:p>
          <a:p>
            <a:pPr>
              <a:lnSpc>
                <a:spcPct val="80000"/>
              </a:lnSpc>
            </a:pPr>
            <a:r>
              <a:rPr lang="en-US" altLang="en-US" sz="2600" dirty="0" smtClean="0"/>
              <a:t>Do </a:t>
            </a:r>
            <a:r>
              <a:rPr lang="en-US" altLang="en-US" sz="2600" dirty="0"/>
              <a:t>not overlook, or underestimate, the importance of </a:t>
            </a:r>
            <a:r>
              <a:rPr lang="en-US" altLang="en-US" sz="2600" dirty="0" smtClean="0"/>
              <a:t>celebrating </a:t>
            </a:r>
            <a:r>
              <a:rPr lang="en-US" altLang="en-US" sz="2600" dirty="0"/>
              <a:t>the successes in your work as a team! </a:t>
            </a:r>
          </a:p>
          <a:p>
            <a:pPr>
              <a:lnSpc>
                <a:spcPct val="80000"/>
              </a:lnSpc>
            </a:pPr>
            <a:endParaRPr lang="en-US" altLang="en-US" sz="2600" dirty="0"/>
          </a:p>
          <a:p>
            <a:pPr>
              <a:lnSpc>
                <a:spcPct val="80000"/>
              </a:lnSpc>
              <a:buFont typeface="Wingdings" panose="05000000000000000000" pitchFamily="2" charset="2"/>
              <a:buNone/>
            </a:pPr>
            <a:r>
              <a:rPr lang="en-US" altLang="en-US" sz="2600" i="1" dirty="0"/>
              <a:t> “ Specific </a:t>
            </a:r>
            <a:r>
              <a:rPr lang="en-US" altLang="en-US" sz="2600" i="1" dirty="0">
                <a:solidFill>
                  <a:srgbClr val="00B0F0"/>
                </a:solidFill>
              </a:rPr>
              <a:t>goals</a:t>
            </a:r>
            <a:r>
              <a:rPr lang="en-US" altLang="en-US" sz="2600" i="1" dirty="0"/>
              <a:t> should be designed to allow teams to achieve </a:t>
            </a:r>
            <a:r>
              <a:rPr lang="en-US" altLang="en-US" sz="2600" i="1" dirty="0">
                <a:solidFill>
                  <a:srgbClr val="00B0F0"/>
                </a:solidFill>
              </a:rPr>
              <a:t>small wins </a:t>
            </a:r>
            <a:r>
              <a:rPr lang="en-US" altLang="en-US" sz="2600" i="1" dirty="0"/>
              <a:t>as they pursue their common purpose. Small wins are invaluable to building members’ commitment and overcoming the obstacles that get in the way of achieving a meaningful, long-term purpose.” </a:t>
            </a:r>
          </a:p>
          <a:p>
            <a:pPr lvl="4">
              <a:lnSpc>
                <a:spcPct val="80000"/>
              </a:lnSpc>
              <a:buFont typeface="Wingdings" panose="05000000000000000000" pitchFamily="2" charset="2"/>
              <a:buNone/>
            </a:pPr>
            <a:r>
              <a:rPr lang="en-US" altLang="en-US" sz="2400" dirty="0"/>
              <a:t>			</a:t>
            </a:r>
            <a:r>
              <a:rPr lang="en-US" altLang="en-US" sz="1800" dirty="0"/>
              <a:t>(</a:t>
            </a:r>
            <a:r>
              <a:rPr lang="en-US" altLang="en-US" sz="1800" dirty="0" err="1"/>
              <a:t>Katzenbach</a:t>
            </a:r>
            <a:r>
              <a:rPr lang="en-US" altLang="en-US" sz="1800" dirty="0"/>
              <a:t> &amp; Smith, 1993, p. 54)</a:t>
            </a:r>
          </a:p>
        </p:txBody>
      </p:sp>
    </p:spTree>
    <p:extLst>
      <p:ext uri="{BB962C8B-B14F-4D97-AF65-F5344CB8AC3E}">
        <p14:creationId xmlns:p14="http://schemas.microsoft.com/office/powerpoint/2010/main" val="953069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339">
                                            <p:txEl>
                                              <p:pRg st="3" end="3"/>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33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ln>
            <a:solidFill>
              <a:schemeClr val="accent1"/>
            </a:solidFill>
          </a:ln>
        </p:spPr>
        <p:txBody>
          <a:bodyPr/>
          <a:lstStyle/>
          <a:p>
            <a:r>
              <a:rPr lang="en-US" altLang="en-US" sz="3400" dirty="0" smtClean="0"/>
              <a:t>Breaking it Down:</a:t>
            </a:r>
            <a:endParaRPr lang="en-US" altLang="en-US" sz="3400" dirty="0"/>
          </a:p>
        </p:txBody>
      </p:sp>
      <p:sp>
        <p:nvSpPr>
          <p:cNvPr id="11267" name="Rectangle 3"/>
          <p:cNvSpPr>
            <a:spLocks noGrp="1" noChangeArrowheads="1"/>
          </p:cNvSpPr>
          <p:nvPr>
            <p:ph type="body" idx="1"/>
          </p:nvPr>
        </p:nvSpPr>
        <p:spPr>
          <a:xfrm>
            <a:off x="1066800" y="2210937"/>
            <a:ext cx="10058400" cy="4135273"/>
          </a:xfrm>
        </p:spPr>
        <p:txBody>
          <a:bodyPr>
            <a:normAutofit/>
          </a:bodyPr>
          <a:lstStyle/>
          <a:p>
            <a:pPr lvl="1">
              <a:buFont typeface="Wingdings" panose="05000000000000000000" pitchFamily="2" charset="2"/>
              <a:buNone/>
            </a:pPr>
            <a:r>
              <a:rPr lang="en-US" altLang="en-US" sz="3200" b="1" dirty="0" smtClean="0"/>
              <a:t>Use </a:t>
            </a:r>
            <a:r>
              <a:rPr lang="en-US" altLang="en-US" sz="3200" b="1" dirty="0"/>
              <a:t>Common Protocols to Move Through the 3-Week Cycle</a:t>
            </a:r>
          </a:p>
          <a:p>
            <a:pPr lvl="2"/>
            <a:r>
              <a:rPr lang="en-US" altLang="en-US" sz="2400" dirty="0" smtClean="0"/>
              <a:t>Meeting </a:t>
            </a:r>
            <a:r>
              <a:rPr lang="en-US" altLang="en-US" sz="2400" dirty="0" smtClean="0"/>
              <a:t>1, </a:t>
            </a:r>
            <a:r>
              <a:rPr lang="en-US" altLang="en-US" sz="2400" dirty="0" smtClean="0"/>
              <a:t>Standard, Targets, designing a CFA</a:t>
            </a:r>
            <a:endParaRPr lang="en-US" altLang="en-US" sz="2400" dirty="0"/>
          </a:p>
          <a:p>
            <a:pPr lvl="2"/>
            <a:r>
              <a:rPr lang="en-US" altLang="en-US" sz="2400" dirty="0" smtClean="0"/>
              <a:t>Meeting </a:t>
            </a:r>
            <a:r>
              <a:rPr lang="en-US" altLang="en-US" sz="2400" dirty="0" smtClean="0"/>
              <a:t>2, </a:t>
            </a:r>
            <a:r>
              <a:rPr lang="en-US" altLang="en-US" sz="2400" dirty="0"/>
              <a:t>Analyzing </a:t>
            </a:r>
            <a:r>
              <a:rPr lang="en-US" altLang="en-US" sz="2400" dirty="0" smtClean="0"/>
              <a:t>data and responding to student needs </a:t>
            </a:r>
            <a:endParaRPr lang="en-US" altLang="en-US" sz="2400" dirty="0"/>
          </a:p>
          <a:p>
            <a:pPr lvl="3"/>
            <a:r>
              <a:rPr lang="en-US" altLang="en-US" sz="2400" dirty="0"/>
              <a:t>What do we do with the students who have not learned the target? </a:t>
            </a:r>
          </a:p>
          <a:p>
            <a:pPr lvl="2"/>
            <a:r>
              <a:rPr lang="en-US" altLang="en-US" sz="2400" dirty="0" smtClean="0"/>
              <a:t>Meeting </a:t>
            </a:r>
            <a:r>
              <a:rPr lang="en-US" altLang="en-US" sz="2400" dirty="0" smtClean="0"/>
              <a:t>3, </a:t>
            </a:r>
            <a:r>
              <a:rPr lang="en-US" altLang="en-US" sz="2400" dirty="0" smtClean="0"/>
              <a:t>New target, designing a CFA</a:t>
            </a:r>
          </a:p>
          <a:p>
            <a:pPr lvl="2"/>
            <a:r>
              <a:rPr lang="en-US" altLang="en-US" sz="2400" dirty="0" smtClean="0"/>
              <a:t>Meeting </a:t>
            </a:r>
            <a:r>
              <a:rPr lang="en-US" altLang="en-US" sz="2400" dirty="0" smtClean="0"/>
              <a:t>4, </a:t>
            </a:r>
            <a:r>
              <a:rPr lang="en-US" altLang="en-US" sz="2400" dirty="0" smtClean="0"/>
              <a:t>Return to steps identified in Meeting 2</a:t>
            </a:r>
            <a:endParaRPr lang="en-US" altLang="en-US" sz="2400" dirty="0"/>
          </a:p>
          <a:p>
            <a:endParaRPr lang="en-US" altLang="en-US" sz="2400" dirty="0"/>
          </a:p>
          <a:p>
            <a:endParaRPr lang="en-US" altLang="en-US" dirty="0"/>
          </a:p>
          <a:p>
            <a:endParaRPr lang="en-US" altLang="en-US" dirty="0"/>
          </a:p>
        </p:txBody>
      </p:sp>
    </p:spTree>
    <p:extLst>
      <p:ext uri="{BB962C8B-B14F-4D97-AF65-F5344CB8AC3E}">
        <p14:creationId xmlns:p14="http://schemas.microsoft.com/office/powerpoint/2010/main" val="4067805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267">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11267">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26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3151" y="478821"/>
            <a:ext cx="10058400" cy="735830"/>
          </a:xfrm>
        </p:spPr>
        <p:txBody>
          <a:bodyPr>
            <a:normAutofit fontScale="90000"/>
          </a:bodyPr>
          <a:lstStyle/>
          <a:p>
            <a:r>
              <a:rPr lang="en-US" dirty="0" smtClean="0"/>
              <a:t>How to PLC, Version 1.0</a:t>
            </a:r>
            <a:endParaRPr lang="en-US" dirty="0"/>
          </a:p>
        </p:txBody>
      </p:sp>
      <p:pic>
        <p:nvPicPr>
          <p:cNvPr id="4" name="Content Placeholder 3"/>
          <p:cNvPicPr>
            <a:picLocks noGrp="1" noChangeAspect="1"/>
          </p:cNvPicPr>
          <p:nvPr>
            <p:ph idx="1"/>
          </p:nvPr>
        </p:nvPicPr>
        <p:blipFill>
          <a:blip r:embed="rId2"/>
          <a:stretch>
            <a:fillRect/>
          </a:stretch>
        </p:blipFill>
        <p:spPr>
          <a:xfrm>
            <a:off x="2465305" y="1476723"/>
            <a:ext cx="7234093" cy="5081789"/>
          </a:xfrm>
          <a:prstGeom prst="rect">
            <a:avLst/>
          </a:prstGeom>
        </p:spPr>
      </p:pic>
    </p:spTree>
    <p:extLst>
      <p:ext uri="{BB962C8B-B14F-4D97-AF65-F5344CB8AC3E}">
        <p14:creationId xmlns:p14="http://schemas.microsoft.com/office/powerpoint/2010/main" val="47614752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975013"/>
          </a:xfrm>
          <a:ln>
            <a:solidFill>
              <a:schemeClr val="accent1"/>
            </a:solidFill>
          </a:ln>
        </p:spPr>
        <p:txBody>
          <a:bodyPr/>
          <a:lstStyle/>
          <a:p>
            <a:r>
              <a:rPr lang="en-US" dirty="0" smtClean="0"/>
              <a:t>So What?</a:t>
            </a:r>
            <a:endParaRPr lang="en-US" dirty="0"/>
          </a:p>
        </p:txBody>
      </p:sp>
      <p:sp>
        <p:nvSpPr>
          <p:cNvPr id="3" name="Content Placeholder 2"/>
          <p:cNvSpPr>
            <a:spLocks noGrp="1"/>
          </p:cNvSpPr>
          <p:nvPr>
            <p:ph idx="1"/>
          </p:nvPr>
        </p:nvSpPr>
        <p:spPr>
          <a:xfrm>
            <a:off x="1066800" y="1787856"/>
            <a:ext cx="10058400" cy="4967786"/>
          </a:xfrm>
        </p:spPr>
        <p:txBody>
          <a:bodyPr>
            <a:normAutofit fontScale="92500"/>
          </a:bodyPr>
          <a:lstStyle/>
          <a:p>
            <a:pPr marL="0" indent="0">
              <a:buNone/>
            </a:pPr>
            <a:r>
              <a:rPr lang="en-US" sz="2800" i="1" dirty="0" smtClean="0"/>
              <a:t>“The visual doesn’t tell me anything about what meetings should look like.  What happens during a PLC meeting?”</a:t>
            </a:r>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endParaRPr lang="en-US" b="1" dirty="0" smtClean="0"/>
          </a:p>
          <a:p>
            <a:pPr marL="0" indent="0" algn="ctr">
              <a:buNone/>
            </a:pPr>
            <a:endParaRPr lang="en-US" b="1" dirty="0"/>
          </a:p>
          <a:p>
            <a:pPr marL="0" indent="0" algn="ctr">
              <a:buNone/>
            </a:pPr>
            <a:r>
              <a:rPr lang="en-US" sz="2800" b="1" dirty="0" smtClean="0"/>
              <a:t>How to PLC, Version 2.0</a:t>
            </a:r>
            <a:endParaRPr lang="en-US" sz="2800" b="1" dirty="0"/>
          </a:p>
        </p:txBody>
      </p:sp>
      <p:pic>
        <p:nvPicPr>
          <p:cNvPr id="7" name="Content Placeholder 3"/>
          <p:cNvPicPr>
            <a:picLocks noChangeAspect="1"/>
          </p:cNvPicPr>
          <p:nvPr/>
        </p:nvPicPr>
        <p:blipFill>
          <a:blip r:embed="rId2"/>
          <a:stretch>
            <a:fillRect/>
          </a:stretch>
        </p:blipFill>
        <p:spPr>
          <a:xfrm>
            <a:off x="4186595" y="2982035"/>
            <a:ext cx="3480959" cy="2445296"/>
          </a:xfrm>
          <a:prstGeom prst="rect">
            <a:avLst/>
          </a:prstGeom>
        </p:spPr>
      </p:pic>
      <p:cxnSp>
        <p:nvCxnSpPr>
          <p:cNvPr id="16" name="Straight Connector 15"/>
          <p:cNvCxnSpPr/>
          <p:nvPr/>
        </p:nvCxnSpPr>
        <p:spPr>
          <a:xfrm flipH="1">
            <a:off x="4500884" y="2982035"/>
            <a:ext cx="2852382" cy="2579427"/>
          </a:xfrm>
          <a:prstGeom prst="line">
            <a:avLst/>
          </a:prstGeom>
          <a:ln w="104775">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11335657" y="2103119"/>
            <a:ext cx="184731" cy="646331"/>
          </a:xfrm>
          <a:prstGeom prst="rect">
            <a:avLst/>
          </a:prstGeom>
          <a:noFill/>
        </p:spPr>
        <p:txBody>
          <a:bodyPr wrap="none" rtlCol="0">
            <a:spAutoFit/>
          </a:bodyPr>
          <a:lstStyle/>
          <a:p>
            <a:endParaRPr lang="en-US" dirty="0" smtClean="0"/>
          </a:p>
          <a:p>
            <a:endParaRPr lang="en-US" dirty="0"/>
          </a:p>
        </p:txBody>
      </p:sp>
    </p:spTree>
    <p:extLst>
      <p:ext uri="{BB962C8B-B14F-4D97-AF65-F5344CB8AC3E}">
        <p14:creationId xmlns:p14="http://schemas.microsoft.com/office/powerpoint/2010/main" val="23086683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7"/>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42" presetClass="entr" presetSubtype="0" fill="hold" nodeType="clickEffect">
                                  <p:stCondLst>
                                    <p:cond delay="0"/>
                                  </p:stCondLst>
                                  <p:childTnLst>
                                    <p:set>
                                      <p:cBhvr>
                                        <p:cTn id="21" dur="1" fill="hold">
                                          <p:stCondLst>
                                            <p:cond delay="0"/>
                                          </p:stCondLst>
                                        </p:cTn>
                                        <p:tgtEl>
                                          <p:spTgt spid="3">
                                            <p:txEl>
                                              <p:pRg st="10" end="10"/>
                                            </p:txEl>
                                          </p:spTgt>
                                        </p:tgtEl>
                                        <p:attrNameLst>
                                          <p:attrName>style.visibility</p:attrName>
                                        </p:attrNameLst>
                                      </p:cBhvr>
                                      <p:to>
                                        <p:strVal val="visible"/>
                                      </p:to>
                                    </p:set>
                                    <p:animEffect transition="in" filter="fade">
                                      <p:cBhvr>
                                        <p:cTn id="22" dur="1000"/>
                                        <p:tgtEl>
                                          <p:spTgt spid="3">
                                            <p:txEl>
                                              <p:pRg st="10" end="10"/>
                                            </p:txEl>
                                          </p:spTgt>
                                        </p:tgtEl>
                                      </p:cBhvr>
                                    </p:animEffect>
                                    <p:anim calcmode="lin" valueType="num">
                                      <p:cBhvr>
                                        <p:cTn id="2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solidFill>
            <a:schemeClr val="bg1"/>
          </a:solidFill>
          <a:ln>
            <a:solidFill>
              <a:schemeClr val="accent1"/>
            </a:solidFill>
          </a:ln>
        </p:spPr>
        <p:txBody>
          <a:bodyPr/>
          <a:lstStyle/>
          <a:p>
            <a:r>
              <a:rPr lang="en-US" dirty="0">
                <a:solidFill>
                  <a:schemeClr val="tx1"/>
                </a:solidFill>
              </a:rPr>
              <a:t>What does PLC mean</a:t>
            </a:r>
            <a:r>
              <a:rPr lang="en-US" dirty="0"/>
              <a:t>?</a:t>
            </a:r>
          </a:p>
        </p:txBody>
      </p:sp>
      <p:sp>
        <p:nvSpPr>
          <p:cNvPr id="10243" name="Rectangle 3"/>
          <p:cNvSpPr>
            <a:spLocks noGrp="1" noChangeArrowheads="1"/>
          </p:cNvSpPr>
          <p:nvPr>
            <p:ph idx="1"/>
          </p:nvPr>
        </p:nvSpPr>
        <p:spPr>
          <a:xfrm>
            <a:off x="1066800" y="2354581"/>
            <a:ext cx="10058400" cy="4108564"/>
          </a:xfrm>
        </p:spPr>
        <p:txBody>
          <a:bodyPr>
            <a:normAutofit lnSpcReduction="10000"/>
          </a:bodyPr>
          <a:lstStyle/>
          <a:p>
            <a:pPr marL="0" indent="0">
              <a:lnSpc>
                <a:spcPct val="110000"/>
              </a:lnSpc>
              <a:spcBef>
                <a:spcPts val="600"/>
              </a:spcBef>
              <a:buNone/>
            </a:pPr>
            <a:r>
              <a:rPr lang="en-US" sz="3800" dirty="0" smtClean="0"/>
              <a:t>“An </a:t>
            </a:r>
            <a:r>
              <a:rPr lang="en-US" sz="3800" dirty="0"/>
              <a:t>on going- process in which educators work </a:t>
            </a:r>
            <a:r>
              <a:rPr lang="en-US" sz="3800" u="sng" dirty="0">
                <a:solidFill>
                  <a:srgbClr val="00B0F0"/>
                </a:solidFill>
              </a:rPr>
              <a:t>collaboratively</a:t>
            </a:r>
            <a:r>
              <a:rPr lang="en-US" sz="3800" dirty="0"/>
              <a:t> in recurring </a:t>
            </a:r>
            <a:r>
              <a:rPr lang="en-US" sz="3800" u="sng" dirty="0">
                <a:solidFill>
                  <a:srgbClr val="00B0F0"/>
                </a:solidFill>
              </a:rPr>
              <a:t>cycles</a:t>
            </a:r>
            <a:r>
              <a:rPr lang="en-US" sz="3800" dirty="0"/>
              <a:t> of collective inquiry and action research to achieve better </a:t>
            </a:r>
            <a:r>
              <a:rPr lang="en-US" sz="3800" u="sng" dirty="0">
                <a:solidFill>
                  <a:srgbClr val="00B0F0"/>
                </a:solidFill>
              </a:rPr>
              <a:t>results</a:t>
            </a:r>
            <a:r>
              <a:rPr lang="en-US" sz="3800" dirty="0"/>
              <a:t> for the </a:t>
            </a:r>
            <a:r>
              <a:rPr lang="en-US" sz="3800" dirty="0" smtClean="0"/>
              <a:t>students </a:t>
            </a:r>
            <a:r>
              <a:rPr lang="en-US" sz="3800" dirty="0"/>
              <a:t>they serve</a:t>
            </a:r>
            <a:r>
              <a:rPr lang="en-US" sz="3800" dirty="0" smtClean="0"/>
              <a:t>.”</a:t>
            </a:r>
            <a:endParaRPr lang="en-US" sz="3800" dirty="0"/>
          </a:p>
          <a:p>
            <a:pPr lvl="4">
              <a:buFont typeface="Wingdings" pitchFamily="2" charset="2"/>
              <a:buNone/>
            </a:pPr>
            <a:endParaRPr lang="en-US" sz="2400" dirty="0"/>
          </a:p>
          <a:p>
            <a:pPr marL="1279525" lvl="4" indent="-1279525">
              <a:buFont typeface="Wingdings" pitchFamily="2" charset="2"/>
              <a:buNone/>
            </a:pPr>
            <a:r>
              <a:rPr lang="en-US" dirty="0" smtClean="0"/>
              <a:t>-</a:t>
            </a:r>
            <a:r>
              <a:rPr lang="en-US" sz="2300" dirty="0" smtClean="0"/>
              <a:t>DuFour</a:t>
            </a:r>
            <a:r>
              <a:rPr lang="en-US" sz="2300" dirty="0"/>
              <a:t>, DuFour, </a:t>
            </a:r>
            <a:r>
              <a:rPr lang="en-US" sz="2300" dirty="0" err="1"/>
              <a:t>Eaker</a:t>
            </a:r>
            <a:r>
              <a:rPr lang="en-US" sz="2300" dirty="0"/>
              <a:t> and Many (2010)</a:t>
            </a:r>
          </a:p>
        </p:txBody>
      </p:sp>
    </p:spTree>
    <p:extLst>
      <p:ext uri="{BB962C8B-B14F-4D97-AF65-F5344CB8AC3E}">
        <p14:creationId xmlns:p14="http://schemas.microsoft.com/office/powerpoint/2010/main" val="302016305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349383"/>
            <a:ext cx="10058400" cy="633256"/>
          </a:xfrm>
          <a:ln>
            <a:solidFill>
              <a:schemeClr val="accent1"/>
            </a:solidFill>
          </a:ln>
        </p:spPr>
        <p:txBody>
          <a:bodyPr>
            <a:normAutofit fontScale="90000"/>
          </a:bodyPr>
          <a:lstStyle/>
          <a:p>
            <a:r>
              <a:rPr lang="en-US" dirty="0" smtClean="0"/>
              <a:t>Now What?</a:t>
            </a:r>
            <a:endParaRPr lang="en-US" dirty="0"/>
          </a:p>
        </p:txBody>
      </p:sp>
      <p:pic>
        <p:nvPicPr>
          <p:cNvPr id="4" name="Picture 3"/>
          <p:cNvPicPr>
            <a:picLocks noChangeAspect="1"/>
          </p:cNvPicPr>
          <p:nvPr/>
        </p:nvPicPr>
        <p:blipFill>
          <a:blip r:embed="rId2"/>
          <a:stretch>
            <a:fillRect/>
          </a:stretch>
        </p:blipFill>
        <p:spPr>
          <a:xfrm>
            <a:off x="1514902" y="1155480"/>
            <a:ext cx="8847449" cy="9040212"/>
          </a:xfrm>
          <a:prstGeom prst="rect">
            <a:avLst/>
          </a:prstGeom>
        </p:spPr>
      </p:pic>
    </p:spTree>
    <p:extLst>
      <p:ext uri="{BB962C8B-B14F-4D97-AF65-F5344CB8AC3E}">
        <p14:creationId xmlns:p14="http://schemas.microsoft.com/office/powerpoint/2010/main" val="108717069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077024"/>
          </a:xfrm>
          <a:ln>
            <a:solidFill>
              <a:schemeClr val="accent1"/>
            </a:solidFill>
          </a:ln>
        </p:spPr>
        <p:txBody>
          <a:bodyPr/>
          <a:lstStyle/>
          <a:p>
            <a:r>
              <a:rPr lang="en-US" dirty="0" smtClean="0"/>
              <a:t>Acknowledgement</a:t>
            </a:r>
            <a:endParaRPr lang="en-US" dirty="0"/>
          </a:p>
        </p:txBody>
      </p:sp>
      <p:sp>
        <p:nvSpPr>
          <p:cNvPr id="3" name="Content Placeholder 2"/>
          <p:cNvSpPr>
            <a:spLocks noGrp="1"/>
          </p:cNvSpPr>
          <p:nvPr>
            <p:ph idx="1"/>
          </p:nvPr>
        </p:nvSpPr>
        <p:spPr>
          <a:xfrm>
            <a:off x="1066800" y="1965279"/>
            <a:ext cx="10058400" cy="4585646"/>
          </a:xfrm>
        </p:spPr>
        <p:txBody>
          <a:bodyPr>
            <a:normAutofit lnSpcReduction="10000"/>
          </a:bodyPr>
          <a:lstStyle/>
          <a:p>
            <a:pPr marL="0" indent="0">
              <a:buNone/>
            </a:pPr>
            <a:r>
              <a:rPr lang="en-US" sz="2600" b="1" dirty="0" smtClean="0">
                <a:solidFill>
                  <a:srgbClr val="00B0F0"/>
                </a:solidFill>
              </a:rPr>
              <a:t>Thank you to the following teachers who gave their feedback and developed these protocols!</a:t>
            </a:r>
          </a:p>
          <a:p>
            <a:r>
              <a:rPr lang="en-US" dirty="0"/>
              <a:t>Emma Brock</a:t>
            </a:r>
          </a:p>
          <a:p>
            <a:r>
              <a:rPr lang="en-US" dirty="0"/>
              <a:t>Katelynn Duggan</a:t>
            </a:r>
          </a:p>
          <a:p>
            <a:r>
              <a:rPr lang="en-US" dirty="0" smtClean="0"/>
              <a:t>Megan </a:t>
            </a:r>
            <a:r>
              <a:rPr lang="en-US" dirty="0" err="1"/>
              <a:t>Gonyea</a:t>
            </a:r>
            <a:endParaRPr lang="en-US" dirty="0"/>
          </a:p>
          <a:p>
            <a:r>
              <a:rPr lang="en-US" dirty="0"/>
              <a:t>Peter Larson</a:t>
            </a:r>
          </a:p>
          <a:p>
            <a:r>
              <a:rPr lang="en-US" dirty="0" smtClean="0"/>
              <a:t>Rachel Markell</a:t>
            </a:r>
          </a:p>
          <a:p>
            <a:r>
              <a:rPr lang="en-US" dirty="0" smtClean="0"/>
              <a:t>Debbie </a:t>
            </a:r>
            <a:r>
              <a:rPr lang="en-US" dirty="0" err="1" smtClean="0"/>
              <a:t>Rehart</a:t>
            </a:r>
            <a:endParaRPr lang="en-US" dirty="0" smtClean="0"/>
          </a:p>
          <a:p>
            <a:r>
              <a:rPr lang="en-US" dirty="0" err="1" smtClean="0"/>
              <a:t>Delise</a:t>
            </a:r>
            <a:r>
              <a:rPr lang="en-US" dirty="0" smtClean="0"/>
              <a:t> Rose</a:t>
            </a:r>
          </a:p>
          <a:p>
            <a:r>
              <a:rPr lang="en-US" dirty="0" smtClean="0"/>
              <a:t>Brittanie </a:t>
            </a:r>
            <a:r>
              <a:rPr lang="en-US" dirty="0" smtClean="0"/>
              <a:t>Sorensen</a:t>
            </a:r>
          </a:p>
          <a:p>
            <a:r>
              <a:rPr lang="en-US" dirty="0" err="1"/>
              <a:t>Jerika</a:t>
            </a:r>
            <a:r>
              <a:rPr lang="en-US" dirty="0"/>
              <a:t> Spencer</a:t>
            </a:r>
          </a:p>
          <a:p>
            <a:r>
              <a:rPr lang="en-US" dirty="0" smtClean="0"/>
              <a:t>Daniel Young</a:t>
            </a:r>
            <a:endParaRPr lang="en-US" dirty="0"/>
          </a:p>
        </p:txBody>
      </p:sp>
    </p:spTree>
    <p:extLst>
      <p:ext uri="{BB962C8B-B14F-4D97-AF65-F5344CB8AC3E}">
        <p14:creationId xmlns:p14="http://schemas.microsoft.com/office/powerpoint/2010/main" val="330493876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PLC Meeting Cycle</a:t>
            </a:r>
            <a:endParaRPr lang="en-US" dirty="0"/>
          </a:p>
        </p:txBody>
      </p:sp>
      <p:sp>
        <p:nvSpPr>
          <p:cNvPr id="3" name="Content Placeholder 2"/>
          <p:cNvSpPr>
            <a:spLocks noGrp="1"/>
          </p:cNvSpPr>
          <p:nvPr>
            <p:ph idx="1"/>
          </p:nvPr>
        </p:nvSpPr>
        <p:spPr>
          <a:xfrm>
            <a:off x="1066800" y="2314444"/>
            <a:ext cx="10058400" cy="3931920"/>
          </a:xfrm>
        </p:spPr>
        <p:txBody>
          <a:bodyPr/>
          <a:lstStyle/>
          <a:p>
            <a:pPr marL="0" indent="0">
              <a:buNone/>
            </a:pPr>
            <a:r>
              <a:rPr lang="en-US" sz="3600" b="1" dirty="0" smtClean="0"/>
              <a:t>Typically a 3-meeting process</a:t>
            </a:r>
          </a:p>
          <a:p>
            <a:pPr marL="0" indent="0">
              <a:buNone/>
            </a:pPr>
            <a:endParaRPr lang="en-US" sz="800" b="1" dirty="0" smtClean="0"/>
          </a:p>
          <a:p>
            <a:pPr lvl="1">
              <a:lnSpc>
                <a:spcPct val="150000"/>
              </a:lnSpc>
            </a:pPr>
            <a:r>
              <a:rPr lang="en-US" sz="3300" dirty="0" smtClean="0"/>
              <a:t>Your team may take longer.</a:t>
            </a:r>
          </a:p>
          <a:p>
            <a:pPr lvl="1">
              <a:lnSpc>
                <a:spcPct val="150000"/>
              </a:lnSpc>
            </a:pPr>
            <a:r>
              <a:rPr lang="en-US" sz="3300" dirty="0" smtClean="0"/>
              <a:t>Your team may work more quickly.</a:t>
            </a:r>
            <a:endParaRPr lang="en-US" sz="3300" dirty="0"/>
          </a:p>
        </p:txBody>
      </p:sp>
    </p:spTree>
    <p:extLst>
      <p:ext uri="{BB962C8B-B14F-4D97-AF65-F5344CB8AC3E}">
        <p14:creationId xmlns:p14="http://schemas.microsoft.com/office/powerpoint/2010/main" val="1916519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ln>
            <a:solidFill>
              <a:schemeClr val="accent1"/>
            </a:solidFill>
          </a:ln>
        </p:spPr>
        <p:txBody>
          <a:bodyPr/>
          <a:lstStyle/>
          <a:p>
            <a:r>
              <a:rPr lang="en-US" altLang="en-US" sz="3400" dirty="0" smtClean="0"/>
              <a:t>Using Protocol Forms </a:t>
            </a:r>
            <a:r>
              <a:rPr lang="en-US" altLang="en-US" sz="3400" dirty="0"/>
              <a:t>to Move Through the 3-Week Cycle</a:t>
            </a:r>
          </a:p>
        </p:txBody>
      </p:sp>
      <p:sp>
        <p:nvSpPr>
          <p:cNvPr id="13315" name="Rectangle 3"/>
          <p:cNvSpPr>
            <a:spLocks noGrp="1" noChangeArrowheads="1"/>
          </p:cNvSpPr>
          <p:nvPr>
            <p:ph type="body" idx="1"/>
          </p:nvPr>
        </p:nvSpPr>
        <p:spPr>
          <a:xfrm>
            <a:off x="1066800" y="1447800"/>
            <a:ext cx="10274490" cy="5029200"/>
          </a:xfrm>
        </p:spPr>
        <p:txBody>
          <a:bodyPr/>
          <a:lstStyle/>
          <a:p>
            <a:pPr lvl="1">
              <a:lnSpc>
                <a:spcPct val="90000"/>
              </a:lnSpc>
              <a:buFont typeface="Wingdings" panose="05000000000000000000" pitchFamily="2" charset="2"/>
              <a:buNone/>
            </a:pPr>
            <a:endParaRPr lang="en-US" altLang="en-US" sz="2100" dirty="0"/>
          </a:p>
          <a:p>
            <a:pPr lvl="1">
              <a:lnSpc>
                <a:spcPct val="90000"/>
              </a:lnSpc>
              <a:buFont typeface="Wingdings" panose="05000000000000000000" pitchFamily="2" charset="2"/>
              <a:buNone/>
            </a:pPr>
            <a:endParaRPr lang="en-US" altLang="en-US" sz="2100" i="1" dirty="0"/>
          </a:p>
          <a:p>
            <a:pPr marL="53975" lvl="1" indent="0">
              <a:lnSpc>
                <a:spcPct val="90000"/>
              </a:lnSpc>
              <a:buFont typeface="Wingdings" panose="05000000000000000000" pitchFamily="2" charset="2"/>
              <a:buNone/>
            </a:pPr>
            <a:r>
              <a:rPr lang="en-US" altLang="en-US" sz="3200" b="1" i="1" dirty="0" smtClean="0"/>
              <a:t>PLC Protocol Form 1 </a:t>
            </a:r>
            <a:r>
              <a:rPr lang="en-US" altLang="en-US" sz="3200" b="1" dirty="0" smtClean="0"/>
              <a:t>and</a:t>
            </a:r>
            <a:r>
              <a:rPr lang="en-US" altLang="en-US" sz="3200" b="1" dirty="0" smtClean="0"/>
              <a:t> </a:t>
            </a:r>
            <a:r>
              <a:rPr lang="en-US" altLang="en-US" sz="3200" b="1" i="1" dirty="0" smtClean="0"/>
              <a:t> </a:t>
            </a:r>
            <a:r>
              <a:rPr lang="en-US" altLang="en-US" sz="3200" b="1" i="1" dirty="0" smtClean="0"/>
              <a:t>Protocol Form 2</a:t>
            </a:r>
            <a:r>
              <a:rPr lang="en-US" altLang="en-US" sz="3200" b="1" dirty="0" smtClean="0"/>
              <a:t> </a:t>
            </a:r>
            <a:endParaRPr lang="en-US" altLang="en-US" sz="3200" dirty="0"/>
          </a:p>
          <a:p>
            <a:pPr marL="53975" lvl="1" indent="0">
              <a:lnSpc>
                <a:spcPct val="90000"/>
              </a:lnSpc>
              <a:buFont typeface="Wingdings" panose="05000000000000000000" pitchFamily="2" charset="2"/>
              <a:buNone/>
            </a:pPr>
            <a:r>
              <a:rPr lang="en-US" altLang="en-US" sz="3300" dirty="0"/>
              <a:t>	</a:t>
            </a:r>
            <a:r>
              <a:rPr lang="en-US" altLang="en-US" sz="3300" dirty="0" smtClean="0"/>
              <a:t>-Fill </a:t>
            </a:r>
            <a:r>
              <a:rPr lang="en-US" altLang="en-US" sz="3300" dirty="0" smtClean="0"/>
              <a:t>out during each </a:t>
            </a:r>
            <a:r>
              <a:rPr lang="en-US" altLang="en-US" sz="3300" dirty="0"/>
              <a:t>meeting</a:t>
            </a:r>
          </a:p>
          <a:p>
            <a:pPr lvl="2">
              <a:lnSpc>
                <a:spcPct val="90000"/>
              </a:lnSpc>
              <a:buFont typeface="Wingdings" panose="05000000000000000000" pitchFamily="2" charset="2"/>
              <a:buNone/>
            </a:pPr>
            <a:r>
              <a:rPr lang="en-US" altLang="en-US" sz="3300" dirty="0"/>
              <a:t>	</a:t>
            </a:r>
            <a:r>
              <a:rPr lang="en-US" altLang="en-US" sz="3300" dirty="0" smtClean="0"/>
              <a:t>	-</a:t>
            </a:r>
            <a:r>
              <a:rPr lang="en-US" altLang="en-US" sz="3300" dirty="0" smtClean="0"/>
              <a:t>S</a:t>
            </a:r>
            <a:r>
              <a:rPr lang="en-US" altLang="en-US" sz="3300" dirty="0" smtClean="0"/>
              <a:t>hare </a:t>
            </a:r>
            <a:r>
              <a:rPr lang="en-US" altLang="en-US" sz="3300" dirty="0" smtClean="0"/>
              <a:t>with administrator </a:t>
            </a:r>
            <a:r>
              <a:rPr lang="en-US" altLang="en-US" sz="3300" dirty="0"/>
              <a:t>after </a:t>
            </a:r>
            <a:r>
              <a:rPr lang="en-US" altLang="en-US" sz="3300" dirty="0" smtClean="0"/>
              <a:t>each </a:t>
            </a:r>
            <a:r>
              <a:rPr lang="en-US" altLang="en-US" sz="3300" dirty="0"/>
              <a:t>meeting</a:t>
            </a:r>
          </a:p>
          <a:p>
            <a:pPr lvl="1">
              <a:lnSpc>
                <a:spcPct val="90000"/>
              </a:lnSpc>
            </a:pPr>
            <a:endParaRPr lang="en-US" altLang="en-US" sz="1800" i="1" dirty="0"/>
          </a:p>
          <a:p>
            <a:pPr lvl="1">
              <a:lnSpc>
                <a:spcPct val="90000"/>
              </a:lnSpc>
              <a:buFont typeface="Wingdings" panose="05000000000000000000" pitchFamily="2" charset="2"/>
              <a:buNone/>
            </a:pPr>
            <a:r>
              <a:rPr lang="en-US" altLang="en-US" sz="2000" i="1" u="sng" dirty="0"/>
              <a:t>* Digital copies are on the </a:t>
            </a:r>
            <a:r>
              <a:rPr lang="en-US" altLang="en-US" sz="2000" i="1" u="sng" dirty="0" smtClean="0"/>
              <a:t>Teaching and Learning </a:t>
            </a:r>
            <a:r>
              <a:rPr lang="en-US" altLang="en-US" sz="2000" i="1" u="sng" dirty="0" smtClean="0"/>
              <a:t>Webpage</a:t>
            </a:r>
            <a:endParaRPr lang="en-US" altLang="en-US" sz="2000" i="1" u="sng" dirty="0"/>
          </a:p>
          <a:p>
            <a:pPr lvl="1">
              <a:lnSpc>
                <a:spcPct val="90000"/>
              </a:lnSpc>
              <a:buFont typeface="Wingdings" panose="05000000000000000000" pitchFamily="2" charset="2"/>
              <a:buNone/>
            </a:pPr>
            <a:r>
              <a:rPr lang="en-US" altLang="en-US" sz="2000" i="1" u="sng" dirty="0"/>
              <a:t>* </a:t>
            </a:r>
            <a:r>
              <a:rPr lang="en-US" altLang="en-US" sz="2000" i="1" u="sng" dirty="0" smtClean="0"/>
              <a:t>Protocol forms </a:t>
            </a:r>
            <a:r>
              <a:rPr lang="en-US" altLang="en-US" sz="2000" i="1" u="sng" dirty="0"/>
              <a:t>may be emailed or printed for your Supervisor</a:t>
            </a:r>
          </a:p>
          <a:p>
            <a:pPr lvl="1">
              <a:lnSpc>
                <a:spcPct val="90000"/>
              </a:lnSpc>
              <a:buFont typeface="Wingdings" panose="05000000000000000000" pitchFamily="2" charset="2"/>
              <a:buNone/>
            </a:pPr>
            <a:r>
              <a:rPr lang="en-US" altLang="en-US" sz="2000" i="1" u="sng" dirty="0"/>
              <a:t>* </a:t>
            </a:r>
            <a:r>
              <a:rPr lang="en-US" altLang="en-US" sz="2000" i="1" u="sng" dirty="0" smtClean="0"/>
              <a:t>The PLC team should retain a copy</a:t>
            </a:r>
            <a:endParaRPr lang="en-US" altLang="en-US" sz="2000" i="1" u="sng" dirty="0"/>
          </a:p>
          <a:p>
            <a:pPr>
              <a:lnSpc>
                <a:spcPct val="90000"/>
              </a:lnSpc>
            </a:pPr>
            <a:endParaRPr lang="en-US" altLang="en-US" sz="2100" i="1" dirty="0"/>
          </a:p>
        </p:txBody>
      </p:sp>
    </p:spTree>
    <p:extLst>
      <p:ext uri="{BB962C8B-B14F-4D97-AF65-F5344CB8AC3E}">
        <p14:creationId xmlns:p14="http://schemas.microsoft.com/office/powerpoint/2010/main" val="3181083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33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31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315">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3315">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1331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233954" y="1173708"/>
            <a:ext cx="11958046" cy="4055060"/>
          </a:xfrm>
          <a:prstGeom prst="rect">
            <a:avLst/>
          </a:prstGeom>
        </p:spPr>
      </p:pic>
    </p:spTree>
    <p:extLst>
      <p:ext uri="{BB962C8B-B14F-4D97-AF65-F5344CB8AC3E}">
        <p14:creationId xmlns:p14="http://schemas.microsoft.com/office/powerpoint/2010/main" val="220862195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676337" y="847311"/>
            <a:ext cx="6498436" cy="5393081"/>
          </a:xfrm>
          <a:prstGeom prst="rect">
            <a:avLst/>
          </a:prstGeom>
        </p:spPr>
      </p:pic>
    </p:spTree>
    <p:extLst>
      <p:ext uri="{BB962C8B-B14F-4D97-AF65-F5344CB8AC3E}">
        <p14:creationId xmlns:p14="http://schemas.microsoft.com/office/powerpoint/2010/main" val="343491575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5" name="Picture 4"/>
          <p:cNvPicPr>
            <a:picLocks noChangeAspect="1"/>
          </p:cNvPicPr>
          <p:nvPr/>
        </p:nvPicPr>
        <p:blipFill>
          <a:blip r:embed="rId2"/>
          <a:stretch>
            <a:fillRect/>
          </a:stretch>
        </p:blipFill>
        <p:spPr>
          <a:xfrm>
            <a:off x="1446663" y="642594"/>
            <a:ext cx="9537313" cy="5629031"/>
          </a:xfrm>
          <a:prstGeom prst="rect">
            <a:avLst/>
          </a:prstGeom>
        </p:spPr>
      </p:pic>
      <p:sp>
        <p:nvSpPr>
          <p:cNvPr id="2" name="Title 1"/>
          <p:cNvSpPr>
            <a:spLocks noGrp="1"/>
          </p:cNvSpPr>
          <p:nvPr>
            <p:ph type="title"/>
          </p:nvPr>
        </p:nvSpPr>
        <p:spPr/>
        <p:txBody>
          <a:bodyPr/>
          <a:lstStyle/>
          <a:p>
            <a:endParaRPr lang="en-US" dirty="0"/>
          </a:p>
        </p:txBody>
      </p:sp>
    </p:spTree>
    <p:extLst>
      <p:ext uri="{BB962C8B-B14F-4D97-AF65-F5344CB8AC3E}">
        <p14:creationId xmlns:p14="http://schemas.microsoft.com/office/powerpoint/2010/main" val="276705364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2638660" y="750628"/>
            <a:ext cx="6914680" cy="5285048"/>
          </a:xfrm>
          <a:prstGeom prst="rect">
            <a:avLst/>
          </a:prstGeom>
        </p:spPr>
      </p:pic>
    </p:spTree>
    <p:extLst>
      <p:ext uri="{BB962C8B-B14F-4D97-AF65-F5344CB8AC3E}">
        <p14:creationId xmlns:p14="http://schemas.microsoft.com/office/powerpoint/2010/main" val="152766349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974397" y="1181755"/>
            <a:ext cx="10243206" cy="4004394"/>
          </a:xfrm>
          <a:prstGeom prst="rect">
            <a:avLst/>
          </a:prstGeom>
        </p:spPr>
      </p:pic>
    </p:spTree>
    <p:extLst>
      <p:ext uri="{BB962C8B-B14F-4D97-AF65-F5344CB8AC3E}">
        <p14:creationId xmlns:p14="http://schemas.microsoft.com/office/powerpoint/2010/main" val="303843271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5" name="Content Placeholder 4"/>
          <p:cNvPicPr>
            <a:picLocks noGrp="1" noChangeAspect="1"/>
          </p:cNvPicPr>
          <p:nvPr>
            <p:ph idx="1"/>
          </p:nvPr>
        </p:nvPicPr>
        <p:blipFill>
          <a:blip r:embed="rId2"/>
          <a:stretch>
            <a:fillRect/>
          </a:stretch>
        </p:blipFill>
        <p:spPr>
          <a:xfrm>
            <a:off x="1181702" y="2964424"/>
            <a:ext cx="9501049" cy="1282219"/>
          </a:xfrm>
          <a:prstGeom prst="rect">
            <a:avLst/>
          </a:prstGeom>
        </p:spPr>
      </p:pic>
    </p:spTree>
    <p:extLst>
      <p:ext uri="{BB962C8B-B14F-4D97-AF65-F5344CB8AC3E}">
        <p14:creationId xmlns:p14="http://schemas.microsoft.com/office/powerpoint/2010/main" val="25434068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066800" y="482574"/>
            <a:ext cx="10058400" cy="1371600"/>
          </a:xfrm>
          <a:solidFill>
            <a:schemeClr val="bg1"/>
          </a:solidFill>
          <a:ln>
            <a:solidFill>
              <a:schemeClr val="accent1"/>
            </a:solidFill>
          </a:ln>
        </p:spPr>
        <p:txBody>
          <a:bodyPr>
            <a:normAutofit fontScale="90000"/>
          </a:bodyPr>
          <a:lstStyle/>
          <a:p>
            <a:pPr eaLnBrk="1" hangingPunct="1"/>
            <a:r>
              <a:rPr lang="en-US" altLang="en-US" dirty="0" smtClean="0"/>
              <a:t>What Does the Research </a:t>
            </a:r>
            <a:r>
              <a:rPr lang="en-US" altLang="en-US" dirty="0"/>
              <a:t>S</a:t>
            </a:r>
            <a:r>
              <a:rPr lang="en-US" altLang="en-US" dirty="0" smtClean="0"/>
              <a:t>ay </a:t>
            </a:r>
            <a:r>
              <a:rPr lang="en-US" altLang="en-US" dirty="0"/>
              <a:t>A</a:t>
            </a:r>
            <a:r>
              <a:rPr lang="en-US" altLang="en-US" dirty="0" smtClean="0"/>
              <a:t>bout </a:t>
            </a:r>
            <a:r>
              <a:rPr lang="en-US" altLang="en-US" dirty="0"/>
              <a:t>T</a:t>
            </a:r>
            <a:r>
              <a:rPr lang="en-US" altLang="en-US" dirty="0" smtClean="0"/>
              <a:t>his </a:t>
            </a:r>
            <a:r>
              <a:rPr lang="en-US" altLang="en-US" dirty="0"/>
              <a:t>M</a:t>
            </a:r>
            <a:r>
              <a:rPr lang="en-US" altLang="en-US" dirty="0" smtClean="0"/>
              <a:t>odel?</a:t>
            </a:r>
          </a:p>
        </p:txBody>
      </p:sp>
      <p:sp>
        <p:nvSpPr>
          <p:cNvPr id="31747" name="Rectangle 3"/>
          <p:cNvSpPr>
            <a:spLocks noGrp="1" noChangeArrowheads="1"/>
          </p:cNvSpPr>
          <p:nvPr>
            <p:ph idx="1"/>
          </p:nvPr>
        </p:nvSpPr>
        <p:spPr>
          <a:xfrm>
            <a:off x="1066800" y="2217420"/>
            <a:ext cx="10058400" cy="4434840"/>
          </a:xfrm>
        </p:spPr>
        <p:txBody>
          <a:bodyPr>
            <a:normAutofit/>
          </a:bodyPr>
          <a:lstStyle/>
          <a:p>
            <a:pPr marL="0" indent="0" eaLnBrk="1" hangingPunct="1">
              <a:buNone/>
              <a:tabLst>
                <a:tab pos="9669463" algn="l"/>
              </a:tabLst>
            </a:pPr>
            <a:r>
              <a:rPr lang="en-US" altLang="en-US" sz="2800" dirty="0"/>
              <a:t>The research suggests that in order for </a:t>
            </a:r>
            <a:r>
              <a:rPr lang="en-US" altLang="en-US" sz="2800" u="sng" dirty="0"/>
              <a:t>significant</a:t>
            </a:r>
            <a:r>
              <a:rPr lang="en-US" altLang="en-US" sz="2800" dirty="0"/>
              <a:t> and </a:t>
            </a:r>
            <a:r>
              <a:rPr lang="en-US" altLang="en-US" sz="2800" u="sng" dirty="0"/>
              <a:t>sustained</a:t>
            </a:r>
            <a:r>
              <a:rPr lang="en-US" altLang="en-US" sz="2800" dirty="0"/>
              <a:t> school improvement to </a:t>
            </a:r>
            <a:r>
              <a:rPr lang="en-US" altLang="en-US" sz="2800" dirty="0" smtClean="0"/>
              <a:t>occur, </a:t>
            </a:r>
            <a:r>
              <a:rPr lang="en-US" altLang="en-US" sz="2800" dirty="0" smtClean="0"/>
              <a:t>these </a:t>
            </a:r>
            <a:r>
              <a:rPr lang="en-US" altLang="en-US" sz="2800" dirty="0"/>
              <a:t>key factors must be in place:</a:t>
            </a:r>
          </a:p>
          <a:p>
            <a:pPr marL="1143000" lvl="1" indent="-342900" eaLnBrk="1" hangingPunct="1">
              <a:lnSpc>
                <a:spcPct val="150000"/>
              </a:lnSpc>
              <a:spcBef>
                <a:spcPts val="0"/>
              </a:spcBef>
              <a:buFont typeface="Wingdings" panose="05000000000000000000" pitchFamily="2" charset="2"/>
              <a:buChar char="Ø"/>
            </a:pPr>
            <a:r>
              <a:rPr lang="en-US" altLang="en-US" sz="2400" dirty="0"/>
              <a:t>Efforts must focus on data.</a:t>
            </a:r>
          </a:p>
          <a:p>
            <a:pPr marL="1143000" lvl="1" indent="-342900" eaLnBrk="1" hangingPunct="1">
              <a:lnSpc>
                <a:spcPct val="150000"/>
              </a:lnSpc>
              <a:spcBef>
                <a:spcPts val="0"/>
              </a:spcBef>
              <a:buFont typeface="Wingdings" panose="05000000000000000000" pitchFamily="2" charset="2"/>
              <a:buChar char="Ø"/>
            </a:pPr>
            <a:r>
              <a:rPr lang="en-US" altLang="en-US" sz="2400" dirty="0"/>
              <a:t>Collaborative effort with staff ownership.</a:t>
            </a:r>
          </a:p>
          <a:p>
            <a:pPr marL="1143000" lvl="1" indent="-342900" eaLnBrk="1" hangingPunct="1">
              <a:lnSpc>
                <a:spcPct val="150000"/>
              </a:lnSpc>
              <a:spcBef>
                <a:spcPts val="0"/>
              </a:spcBef>
              <a:buFont typeface="Wingdings" panose="05000000000000000000" pitchFamily="2" charset="2"/>
              <a:buChar char="Ø"/>
            </a:pPr>
            <a:r>
              <a:rPr lang="en-US" altLang="en-US" sz="2400" dirty="0"/>
              <a:t>Staff must be given time.</a:t>
            </a:r>
          </a:p>
          <a:p>
            <a:pPr marL="1143000" lvl="1" indent="-342900" eaLnBrk="1" hangingPunct="1">
              <a:lnSpc>
                <a:spcPct val="150000"/>
              </a:lnSpc>
              <a:spcBef>
                <a:spcPts val="0"/>
              </a:spcBef>
              <a:buFont typeface="Wingdings" panose="05000000000000000000" pitchFamily="2" charset="2"/>
              <a:buChar char="Ø"/>
            </a:pPr>
            <a:r>
              <a:rPr lang="en-US" altLang="en-US" sz="2400" dirty="0"/>
              <a:t>Active learning by staff.</a:t>
            </a:r>
          </a:p>
          <a:p>
            <a:pPr marL="1143000" lvl="1" indent="-342900" eaLnBrk="1" hangingPunct="1">
              <a:lnSpc>
                <a:spcPct val="150000"/>
              </a:lnSpc>
              <a:spcBef>
                <a:spcPts val="0"/>
              </a:spcBef>
              <a:buFont typeface="Wingdings" panose="05000000000000000000" pitchFamily="2" charset="2"/>
              <a:buChar char="Ø"/>
            </a:pPr>
            <a:r>
              <a:rPr lang="en-US" altLang="en-US" sz="2400" dirty="0"/>
              <a:t>Supported by administration/district.</a:t>
            </a:r>
          </a:p>
        </p:txBody>
      </p:sp>
    </p:spTree>
    <p:extLst>
      <p:ext uri="{BB962C8B-B14F-4D97-AF65-F5344CB8AC3E}">
        <p14:creationId xmlns:p14="http://schemas.microsoft.com/office/powerpoint/2010/main" val="20667228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31747">
                                            <p:txEl>
                                              <p:pRg st="1" end="1"/>
                                            </p:txEl>
                                          </p:spTgt>
                                        </p:tgtEl>
                                        <p:attrNameLst>
                                          <p:attrName>style.visibility</p:attrName>
                                        </p:attrNameLst>
                                      </p:cBhvr>
                                      <p:to>
                                        <p:strVal val="visible"/>
                                      </p:to>
                                    </p:set>
                                    <p:animEffect transition="in" filter="randombar(horizontal)">
                                      <p:cBhvr>
                                        <p:cTn id="7" dur="500"/>
                                        <p:tgtEl>
                                          <p:spTgt spid="31747">
                                            <p:txEl>
                                              <p:pRg st="1" end="1"/>
                                            </p:txEl>
                                          </p:spTgt>
                                        </p:tgtEl>
                                      </p:cBhvr>
                                    </p:animEffect>
                                  </p:childTnLst>
                                  <p:subTnLst>
                                    <p:animClr clrSpc="rgb" dir="cw">
                                      <p:cBhvr override="childStyle">
                                        <p:cTn dur="1" fill="hold" display="0" masterRel="nextClick" afterEffect="1"/>
                                        <p:tgtEl>
                                          <p:spTgt spid="31747">
                                            <p:txEl>
                                              <p:pRg st="1" end="1"/>
                                            </p:txEl>
                                          </p:spTgt>
                                        </p:tgtEl>
                                        <p:attrNameLst>
                                          <p:attrName>ppt_c</p:attrName>
                                        </p:attrNameLst>
                                      </p:cBhvr>
                                      <p:to>
                                        <a:srgbClr val="969696"/>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1747">
                                            <p:txEl>
                                              <p:pRg st="2" end="2"/>
                                            </p:txEl>
                                          </p:spTgt>
                                        </p:tgtEl>
                                        <p:attrNameLst>
                                          <p:attrName>style.visibility</p:attrName>
                                        </p:attrNameLst>
                                      </p:cBhvr>
                                      <p:to>
                                        <p:strVal val="visible"/>
                                      </p:to>
                                    </p:set>
                                    <p:animEffect transition="in" filter="randombar(horizontal)">
                                      <p:cBhvr>
                                        <p:cTn id="12" dur="500"/>
                                        <p:tgtEl>
                                          <p:spTgt spid="31747">
                                            <p:txEl>
                                              <p:pRg st="2" end="2"/>
                                            </p:txEl>
                                          </p:spTgt>
                                        </p:tgtEl>
                                      </p:cBhvr>
                                    </p:animEffect>
                                  </p:childTnLst>
                                  <p:subTnLst>
                                    <p:animClr clrSpc="rgb" dir="cw">
                                      <p:cBhvr override="childStyle">
                                        <p:cTn dur="1" fill="hold" display="0" masterRel="nextClick" afterEffect="1"/>
                                        <p:tgtEl>
                                          <p:spTgt spid="31747">
                                            <p:txEl>
                                              <p:pRg st="2" end="2"/>
                                            </p:txEl>
                                          </p:spTgt>
                                        </p:tgtEl>
                                        <p:attrNameLst>
                                          <p:attrName>ppt_c</p:attrName>
                                        </p:attrNameLst>
                                      </p:cBhvr>
                                      <p:to>
                                        <a:srgbClr val="969696"/>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1747">
                                            <p:txEl>
                                              <p:pRg st="3" end="3"/>
                                            </p:txEl>
                                          </p:spTgt>
                                        </p:tgtEl>
                                        <p:attrNameLst>
                                          <p:attrName>style.visibility</p:attrName>
                                        </p:attrNameLst>
                                      </p:cBhvr>
                                      <p:to>
                                        <p:strVal val="visible"/>
                                      </p:to>
                                    </p:set>
                                    <p:animEffect transition="in" filter="randombar(horizontal)">
                                      <p:cBhvr>
                                        <p:cTn id="17" dur="500"/>
                                        <p:tgtEl>
                                          <p:spTgt spid="31747">
                                            <p:txEl>
                                              <p:pRg st="3" end="3"/>
                                            </p:txEl>
                                          </p:spTgt>
                                        </p:tgtEl>
                                      </p:cBhvr>
                                    </p:animEffect>
                                  </p:childTnLst>
                                  <p:subTnLst>
                                    <p:animClr clrSpc="rgb" dir="cw">
                                      <p:cBhvr override="childStyle">
                                        <p:cTn dur="1" fill="hold" display="0" masterRel="nextClick" afterEffect="1"/>
                                        <p:tgtEl>
                                          <p:spTgt spid="31747">
                                            <p:txEl>
                                              <p:pRg st="3" end="3"/>
                                            </p:txEl>
                                          </p:spTgt>
                                        </p:tgtEl>
                                        <p:attrNameLst>
                                          <p:attrName>ppt_c</p:attrName>
                                        </p:attrNameLst>
                                      </p:cBhvr>
                                      <p:to>
                                        <a:srgbClr val="969696"/>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1747">
                                            <p:txEl>
                                              <p:pRg st="4" end="4"/>
                                            </p:txEl>
                                          </p:spTgt>
                                        </p:tgtEl>
                                        <p:attrNameLst>
                                          <p:attrName>style.visibility</p:attrName>
                                        </p:attrNameLst>
                                      </p:cBhvr>
                                      <p:to>
                                        <p:strVal val="visible"/>
                                      </p:to>
                                    </p:set>
                                    <p:animEffect transition="in" filter="randombar(horizontal)">
                                      <p:cBhvr>
                                        <p:cTn id="22" dur="500"/>
                                        <p:tgtEl>
                                          <p:spTgt spid="31747">
                                            <p:txEl>
                                              <p:pRg st="4" end="4"/>
                                            </p:txEl>
                                          </p:spTgt>
                                        </p:tgtEl>
                                      </p:cBhvr>
                                    </p:animEffect>
                                  </p:childTnLst>
                                  <p:subTnLst>
                                    <p:animClr clrSpc="rgb" dir="cw">
                                      <p:cBhvr override="childStyle">
                                        <p:cTn dur="1" fill="hold" display="0" masterRel="nextClick" afterEffect="1"/>
                                        <p:tgtEl>
                                          <p:spTgt spid="31747">
                                            <p:txEl>
                                              <p:pRg st="4" end="4"/>
                                            </p:txEl>
                                          </p:spTgt>
                                        </p:tgtEl>
                                        <p:attrNameLst>
                                          <p:attrName>ppt_c</p:attrName>
                                        </p:attrNameLst>
                                      </p:cBhvr>
                                      <p:to>
                                        <a:srgbClr val="969696"/>
                                      </p:to>
                                    </p:animClr>
                                  </p:subTnLst>
                                </p:cTn>
                              </p:par>
                            </p:childTnLst>
                          </p:cTn>
                        </p:par>
                      </p:childTnLst>
                    </p:cTn>
                  </p:par>
                  <p:par>
                    <p:cTn id="23" fill="hold" nodeType="clickPar">
                      <p:stCondLst>
                        <p:cond delay="indefinite"/>
                      </p:stCondLst>
                      <p:childTnLst>
                        <p:par>
                          <p:cTn id="24" fill="hold" nodeType="withGroup">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1747">
                                            <p:txEl>
                                              <p:pRg st="5" end="5"/>
                                            </p:txEl>
                                          </p:spTgt>
                                        </p:tgtEl>
                                        <p:attrNameLst>
                                          <p:attrName>style.visibility</p:attrName>
                                        </p:attrNameLst>
                                      </p:cBhvr>
                                      <p:to>
                                        <p:strVal val="visible"/>
                                      </p:to>
                                    </p:set>
                                    <p:animEffect transition="in" filter="randombar(horizontal)">
                                      <p:cBhvr>
                                        <p:cTn id="27" dur="500"/>
                                        <p:tgtEl>
                                          <p:spTgt spid="31747">
                                            <p:txEl>
                                              <p:pRg st="5" end="5"/>
                                            </p:txEl>
                                          </p:spTgt>
                                        </p:tgtEl>
                                      </p:cBhvr>
                                    </p:animEffect>
                                  </p:childTnLst>
                                  <p:subTnLst>
                                    <p:animClr clrSpc="rgb" dir="cw">
                                      <p:cBhvr override="childStyle">
                                        <p:cTn dur="1" fill="hold" display="0" masterRel="nextClick" afterEffect="1"/>
                                        <p:tgtEl>
                                          <p:spTgt spid="31747">
                                            <p:txEl>
                                              <p:pRg st="5" end="5"/>
                                            </p:txEl>
                                          </p:spTgt>
                                        </p:tgtEl>
                                        <p:attrNameLst>
                                          <p:attrName>ppt_c</p:attrName>
                                        </p:attrNameLst>
                                      </p:cBhvr>
                                      <p:to>
                                        <a:srgbClr val="969696"/>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7" grpId="0" uiExpand="1" build="p" bldLvl="2" autoUpdateAnimBg="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1172558"/>
          </a:xfrm>
          <a:ln>
            <a:solidFill>
              <a:schemeClr val="accent1"/>
            </a:solidFill>
          </a:ln>
        </p:spPr>
        <p:txBody>
          <a:bodyPr/>
          <a:lstStyle/>
          <a:p>
            <a:r>
              <a:rPr lang="en-US" dirty="0" smtClean="0"/>
              <a:t>Singletons</a:t>
            </a:r>
            <a:endParaRPr lang="en-US" dirty="0"/>
          </a:p>
        </p:txBody>
      </p:sp>
      <p:sp>
        <p:nvSpPr>
          <p:cNvPr id="3" name="Content Placeholder 2"/>
          <p:cNvSpPr>
            <a:spLocks noGrp="1"/>
          </p:cNvSpPr>
          <p:nvPr>
            <p:ph idx="1"/>
          </p:nvPr>
        </p:nvSpPr>
        <p:spPr>
          <a:xfrm>
            <a:off x="1066800" y="2033516"/>
            <a:ext cx="10058400" cy="4462818"/>
          </a:xfrm>
        </p:spPr>
        <p:txBody>
          <a:bodyPr>
            <a:noAutofit/>
          </a:bodyPr>
          <a:lstStyle/>
          <a:p>
            <a:pPr marL="0" indent="0">
              <a:buNone/>
            </a:pPr>
            <a:r>
              <a:rPr lang="en-US" sz="2400" b="1" dirty="0" smtClean="0"/>
              <a:t>1. Common Models</a:t>
            </a:r>
            <a:endParaRPr lang="en-US" sz="2400" b="1" dirty="0" smtClean="0"/>
          </a:p>
          <a:p>
            <a:pPr lvl="1"/>
            <a:r>
              <a:rPr lang="en-US" sz="2400" dirty="0" smtClean="0"/>
              <a:t>Cross discipline</a:t>
            </a:r>
          </a:p>
          <a:p>
            <a:pPr lvl="1"/>
            <a:r>
              <a:rPr lang="en-US" sz="2400" dirty="0" smtClean="0"/>
              <a:t>V</a:t>
            </a:r>
            <a:r>
              <a:rPr lang="en-US" sz="2400" dirty="0" smtClean="0"/>
              <a:t>ertical</a:t>
            </a:r>
          </a:p>
          <a:p>
            <a:pPr marL="274320" lvl="1" indent="0">
              <a:buNone/>
            </a:pPr>
            <a:endParaRPr lang="en-US" sz="800" dirty="0" smtClean="0"/>
          </a:p>
          <a:p>
            <a:pPr marL="0" indent="0">
              <a:buNone/>
            </a:pPr>
            <a:r>
              <a:rPr lang="en-US" sz="2400" b="1" dirty="0" smtClean="0"/>
              <a:t>2. </a:t>
            </a:r>
            <a:r>
              <a:rPr lang="en-US" sz="2400" b="1" dirty="0" smtClean="0">
                <a:solidFill>
                  <a:srgbClr val="00B0F0"/>
                </a:solidFill>
              </a:rPr>
              <a:t>Common </a:t>
            </a:r>
            <a:r>
              <a:rPr lang="en-US" sz="2400" b="1" dirty="0" smtClean="0">
                <a:solidFill>
                  <a:srgbClr val="00B0F0"/>
                </a:solidFill>
              </a:rPr>
              <a:t>skills and outcomes</a:t>
            </a:r>
            <a:r>
              <a:rPr lang="en-US" sz="2400" b="1" dirty="0" smtClean="0"/>
              <a:t>, not grade level/content power </a:t>
            </a:r>
            <a:r>
              <a:rPr lang="en-US" sz="2400" b="1" dirty="0" smtClean="0"/>
              <a:t>   </a:t>
            </a:r>
          </a:p>
          <a:p>
            <a:pPr marL="0" indent="0">
              <a:buNone/>
            </a:pPr>
            <a:r>
              <a:rPr lang="en-US" sz="2400" b="1" dirty="0"/>
              <a:t> </a:t>
            </a:r>
            <a:r>
              <a:rPr lang="en-US" sz="2400" b="1" dirty="0" smtClean="0"/>
              <a:t>   </a:t>
            </a:r>
            <a:r>
              <a:rPr lang="en-US" sz="2400" b="1" dirty="0" smtClean="0"/>
              <a:t>standards</a:t>
            </a:r>
          </a:p>
          <a:p>
            <a:pPr marL="0" indent="0">
              <a:buNone/>
            </a:pPr>
            <a:endParaRPr lang="en-US" sz="800" b="1" dirty="0" smtClean="0"/>
          </a:p>
          <a:p>
            <a:pPr marL="0" indent="0">
              <a:buNone/>
            </a:pPr>
            <a:r>
              <a:rPr lang="en-US" sz="2400" b="1" dirty="0" smtClean="0"/>
              <a:t>3. Venues</a:t>
            </a:r>
            <a:endParaRPr lang="en-US" sz="2400" b="1" dirty="0" smtClean="0"/>
          </a:p>
          <a:p>
            <a:pPr lvl="1"/>
            <a:r>
              <a:rPr lang="en-US" sz="2400" dirty="0" err="1" smtClean="0"/>
              <a:t>TwitterforSingletons</a:t>
            </a:r>
            <a:endParaRPr lang="en-US" sz="2400" dirty="0" smtClean="0"/>
          </a:p>
          <a:p>
            <a:pPr lvl="1"/>
            <a:r>
              <a:rPr lang="en-US" sz="2400" dirty="0" smtClean="0"/>
              <a:t>Google Hangout</a:t>
            </a:r>
          </a:p>
          <a:p>
            <a:pPr lvl="1"/>
            <a:r>
              <a:rPr lang="en-US" sz="2400" dirty="0" smtClean="0"/>
              <a:t>Reach out to o</a:t>
            </a:r>
            <a:r>
              <a:rPr lang="en-US" sz="2400" dirty="0" smtClean="0"/>
              <a:t>ther </a:t>
            </a:r>
            <a:r>
              <a:rPr lang="en-US" sz="2400" dirty="0" smtClean="0"/>
              <a:t>districts</a:t>
            </a:r>
            <a:endParaRPr lang="en-US" sz="2400" dirty="0"/>
          </a:p>
        </p:txBody>
      </p:sp>
    </p:spTree>
    <p:extLst>
      <p:ext uri="{BB962C8B-B14F-4D97-AF65-F5344CB8AC3E}">
        <p14:creationId xmlns:p14="http://schemas.microsoft.com/office/powerpoint/2010/main" val="2454258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ln>
            <a:solidFill>
              <a:schemeClr val="accent1"/>
            </a:solidFill>
          </a:ln>
        </p:spPr>
        <p:txBody>
          <a:bodyPr/>
          <a:lstStyle/>
          <a:p>
            <a:r>
              <a:rPr lang="en-US" altLang="en-US" dirty="0"/>
              <a:t>Checking for Understanding</a:t>
            </a:r>
          </a:p>
        </p:txBody>
      </p:sp>
      <p:sp>
        <p:nvSpPr>
          <p:cNvPr id="17411" name="Rectangle 3"/>
          <p:cNvSpPr>
            <a:spLocks noGrp="1" noChangeArrowheads="1"/>
          </p:cNvSpPr>
          <p:nvPr>
            <p:ph type="body" idx="1"/>
          </p:nvPr>
        </p:nvSpPr>
        <p:spPr>
          <a:xfrm>
            <a:off x="1066800" y="2305902"/>
            <a:ext cx="10058400" cy="1090103"/>
          </a:xfrm>
        </p:spPr>
        <p:txBody>
          <a:bodyPr>
            <a:normAutofit fontScale="92500" lnSpcReduction="20000"/>
          </a:bodyPr>
          <a:lstStyle/>
          <a:p>
            <a:pPr marL="0" indent="0">
              <a:buNone/>
            </a:pPr>
            <a:r>
              <a:rPr lang="en-US" altLang="en-US" sz="4200" b="1" dirty="0"/>
              <a:t>T</a:t>
            </a:r>
            <a:r>
              <a:rPr lang="en-US" altLang="en-US" sz="4200" b="1" dirty="0" smtClean="0"/>
              <a:t>urn </a:t>
            </a:r>
            <a:r>
              <a:rPr lang="en-US" altLang="en-US" sz="4200" b="1" dirty="0"/>
              <a:t>to a partner: </a:t>
            </a:r>
            <a:r>
              <a:rPr lang="en-US" altLang="en-US" sz="4200" dirty="0"/>
              <a:t>Can you identify the </a:t>
            </a:r>
            <a:r>
              <a:rPr lang="en-US" altLang="en-US" sz="4200" dirty="0" smtClean="0"/>
              <a:t>5 </a:t>
            </a:r>
            <a:r>
              <a:rPr lang="en-US" altLang="en-US" sz="4200" dirty="0"/>
              <a:t>components of a PLC meeting? </a:t>
            </a:r>
          </a:p>
          <a:p>
            <a:endParaRPr lang="en-US" altLang="en-US" sz="4600" dirty="0"/>
          </a:p>
          <a:p>
            <a:pPr lvl="3"/>
            <a:endParaRPr lang="en-US" altLang="en-US" sz="2400" dirty="0"/>
          </a:p>
        </p:txBody>
      </p:sp>
      <p:sp>
        <p:nvSpPr>
          <p:cNvPr id="17412" name="Rectangle 4"/>
          <p:cNvSpPr>
            <a:spLocks noChangeArrowheads="1"/>
          </p:cNvSpPr>
          <p:nvPr/>
        </p:nvSpPr>
        <p:spPr bwMode="auto">
          <a:xfrm>
            <a:off x="968990" y="3396006"/>
            <a:ext cx="10156210" cy="29238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730250" lvl="1" indent="-266700">
              <a:spcBef>
                <a:spcPts val="1200"/>
              </a:spcBef>
              <a:buFont typeface="Wingdings" panose="05000000000000000000" pitchFamily="2" charset="2"/>
              <a:buAutoNum type="arabicPeriod"/>
            </a:pPr>
            <a:r>
              <a:rPr lang="en-US" altLang="en-US" sz="2400" dirty="0" smtClean="0"/>
              <a:t> Identify</a:t>
            </a:r>
            <a:r>
              <a:rPr lang="en-US" altLang="en-US" sz="2400" dirty="0"/>
              <a:t>, maintain, and evaluate </a:t>
            </a:r>
            <a:r>
              <a:rPr lang="en-US" altLang="en-US" sz="2400" b="1" dirty="0"/>
              <a:t>Team Norms and Roles</a:t>
            </a:r>
          </a:p>
          <a:p>
            <a:pPr marL="730250" lvl="1" indent="-266700">
              <a:spcBef>
                <a:spcPts val="1200"/>
              </a:spcBef>
              <a:buFont typeface="Wingdings" panose="05000000000000000000" pitchFamily="2" charset="2"/>
              <a:buAutoNum type="arabicPeriod"/>
            </a:pPr>
            <a:r>
              <a:rPr lang="en-US" altLang="en-US" sz="2400" dirty="0" smtClean="0"/>
              <a:t> Construct </a:t>
            </a:r>
            <a:r>
              <a:rPr lang="en-US" altLang="en-US" sz="2400" b="1" dirty="0"/>
              <a:t>formative assessments</a:t>
            </a:r>
            <a:r>
              <a:rPr lang="en-US" altLang="en-US" sz="2400" dirty="0"/>
              <a:t> aligned to learning targets</a:t>
            </a:r>
          </a:p>
          <a:p>
            <a:pPr lvl="1">
              <a:spcBef>
                <a:spcPts val="1200"/>
              </a:spcBef>
              <a:buFont typeface="Wingdings" panose="05000000000000000000" pitchFamily="2" charset="2"/>
              <a:buNone/>
            </a:pPr>
            <a:r>
              <a:rPr lang="en-US" altLang="en-US" sz="2400" dirty="0"/>
              <a:t>3. Evaluate </a:t>
            </a:r>
            <a:r>
              <a:rPr lang="en-US" altLang="en-US" sz="2400" b="1" dirty="0"/>
              <a:t>student progress</a:t>
            </a:r>
          </a:p>
          <a:p>
            <a:pPr lvl="1">
              <a:spcBef>
                <a:spcPts val="1200"/>
              </a:spcBef>
              <a:buNone/>
            </a:pPr>
            <a:r>
              <a:rPr lang="en-US" altLang="en-US" sz="2400" dirty="0"/>
              <a:t>4. </a:t>
            </a:r>
            <a:r>
              <a:rPr lang="en-US" altLang="en-US" sz="2400" b="1" dirty="0"/>
              <a:t>Celebrate</a:t>
            </a:r>
            <a:r>
              <a:rPr lang="en-US" altLang="en-US" sz="2400" dirty="0"/>
              <a:t> successes</a:t>
            </a:r>
          </a:p>
          <a:p>
            <a:pPr lvl="1">
              <a:spcBef>
                <a:spcPts val="1200"/>
              </a:spcBef>
              <a:buFont typeface="Wingdings" panose="05000000000000000000" pitchFamily="2" charset="2"/>
              <a:buNone/>
            </a:pPr>
            <a:r>
              <a:rPr lang="en-US" altLang="en-US" sz="2400" dirty="0"/>
              <a:t>5. Use </a:t>
            </a:r>
            <a:r>
              <a:rPr lang="en-US" altLang="en-US" sz="2400" b="1" dirty="0"/>
              <a:t>protocols</a:t>
            </a:r>
            <a:r>
              <a:rPr lang="en-US" altLang="en-US" sz="2400" dirty="0"/>
              <a:t> to move through the 3-Week Cycle</a:t>
            </a:r>
          </a:p>
          <a:p>
            <a:pPr lvl="3"/>
            <a:endParaRPr lang="en-US" altLang="en-US" sz="2400" dirty="0"/>
          </a:p>
        </p:txBody>
      </p:sp>
    </p:spTree>
    <p:extLst>
      <p:ext uri="{BB962C8B-B14F-4D97-AF65-F5344CB8AC3E}">
        <p14:creationId xmlns:p14="http://schemas.microsoft.com/office/powerpoint/2010/main" val="596959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7412">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412">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412">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7412">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7412">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ln>
            <a:solidFill>
              <a:schemeClr val="accent1"/>
            </a:solidFill>
          </a:ln>
        </p:spPr>
        <p:txBody>
          <a:bodyPr/>
          <a:lstStyle/>
          <a:p>
            <a:pPr eaLnBrk="1" hangingPunct="1"/>
            <a:r>
              <a:rPr lang="en-US" altLang="en-US" sz="4000" dirty="0"/>
              <a:t>What will this look like </a:t>
            </a:r>
            <a:r>
              <a:rPr lang="en-US" altLang="en-US" sz="4000" dirty="0" smtClean="0"/>
              <a:t>at </a:t>
            </a:r>
            <a:r>
              <a:rPr lang="en-US" altLang="en-US" sz="1600" u="sng" dirty="0" smtClean="0"/>
              <a:t>name of school</a:t>
            </a:r>
            <a:r>
              <a:rPr lang="en-US" altLang="en-US" sz="4000" dirty="0" smtClean="0"/>
              <a:t>?</a:t>
            </a:r>
            <a:endParaRPr lang="en-US" altLang="en-US" sz="4000" dirty="0"/>
          </a:p>
        </p:txBody>
      </p:sp>
      <p:sp>
        <p:nvSpPr>
          <p:cNvPr id="28675" name="Rectangle 3"/>
          <p:cNvSpPr>
            <a:spLocks noGrp="1" noChangeArrowheads="1"/>
          </p:cNvSpPr>
          <p:nvPr>
            <p:ph type="body" idx="1"/>
          </p:nvPr>
        </p:nvSpPr>
        <p:spPr>
          <a:xfrm>
            <a:off x="1173707" y="2595349"/>
            <a:ext cx="9951493" cy="3810000"/>
          </a:xfrm>
        </p:spPr>
        <p:txBody>
          <a:bodyPr/>
          <a:lstStyle/>
          <a:p>
            <a:pPr marL="0" indent="0" eaLnBrk="1" hangingPunct="1">
              <a:buNone/>
            </a:pPr>
            <a:r>
              <a:rPr lang="en-US" altLang="en-US" sz="3200" b="1" dirty="0" smtClean="0"/>
              <a:t>2019-2020 p</a:t>
            </a:r>
            <a:r>
              <a:rPr lang="en-US" altLang="en-US" sz="3200" b="1" dirty="0" smtClean="0"/>
              <a:t>rofessional </a:t>
            </a:r>
            <a:r>
              <a:rPr lang="en-US" altLang="en-US" sz="3200" b="1" dirty="0"/>
              <a:t>development </a:t>
            </a:r>
            <a:r>
              <a:rPr lang="en-US" altLang="en-US" sz="3200" b="1" dirty="0" smtClean="0"/>
              <a:t>calendar</a:t>
            </a:r>
            <a:endParaRPr lang="en-US" altLang="en-US" sz="3200" b="1" dirty="0"/>
          </a:p>
          <a:p>
            <a:r>
              <a:rPr lang="en-US" altLang="en-US" sz="2800" dirty="0" smtClean="0"/>
              <a:t>Most </a:t>
            </a:r>
            <a:r>
              <a:rPr lang="en-US" altLang="en-US" sz="2800" dirty="0" smtClean="0"/>
              <a:t>Wednesday </a:t>
            </a:r>
            <a:r>
              <a:rPr lang="en-US" altLang="en-US" sz="2800" dirty="0" smtClean="0"/>
              <a:t>afternoons</a:t>
            </a:r>
            <a:r>
              <a:rPr lang="en-US" altLang="en-US" sz="2800" dirty="0"/>
              <a:t>…</a:t>
            </a:r>
          </a:p>
          <a:p>
            <a:pPr eaLnBrk="1" hangingPunct="1">
              <a:buFontTx/>
              <a:buNone/>
            </a:pPr>
            <a:r>
              <a:rPr lang="en-US" altLang="en-US" sz="2800" dirty="0"/>
              <a:t>		</a:t>
            </a:r>
            <a:r>
              <a:rPr lang="en-US" altLang="en-US" sz="2800" dirty="0" smtClean="0"/>
              <a:t>(at least 27 Wednesdays)</a:t>
            </a:r>
            <a:r>
              <a:rPr lang="en-US" altLang="en-US" sz="2800" dirty="0"/>
              <a:t>	</a:t>
            </a:r>
          </a:p>
          <a:p>
            <a:r>
              <a:rPr lang="en-US" altLang="en-US" sz="2800" dirty="0"/>
              <a:t> </a:t>
            </a:r>
            <a:r>
              <a:rPr lang="en-US" altLang="en-US" sz="2800" u="sng" dirty="0" smtClean="0"/>
              <a:t>add </a:t>
            </a:r>
            <a:r>
              <a:rPr lang="en-US" altLang="en-US" sz="2800" u="sng" dirty="0" smtClean="0"/>
              <a:t>other </a:t>
            </a:r>
            <a:r>
              <a:rPr lang="en-US" altLang="en-US" sz="2800" u="sng" dirty="0" smtClean="0"/>
              <a:t>options here</a:t>
            </a:r>
            <a:endParaRPr lang="en-US" altLang="en-US" sz="2800" u="sng" dirty="0"/>
          </a:p>
        </p:txBody>
      </p:sp>
    </p:spTree>
    <p:extLst>
      <p:ext uri="{BB962C8B-B14F-4D97-AF65-F5344CB8AC3E}">
        <p14:creationId xmlns:p14="http://schemas.microsoft.com/office/powerpoint/2010/main" val="768474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8675">
                                            <p:txEl>
                                              <p:pRg st="0" end="0"/>
                                            </p:txEl>
                                          </p:spTgt>
                                        </p:tgtEl>
                                        <p:attrNameLst>
                                          <p:attrName>style.visibility</p:attrName>
                                        </p:attrNameLst>
                                      </p:cBhvr>
                                      <p:to>
                                        <p:strVal val="visible"/>
                                      </p:to>
                                    </p:set>
                                    <p:animEffect transition="in" filter="randombar(horizontal)">
                                      <p:cBhvr>
                                        <p:cTn id="7" dur="500"/>
                                        <p:tgtEl>
                                          <p:spTgt spid="28675">
                                            <p:txEl>
                                              <p:pRg st="0" end="0"/>
                                            </p:txEl>
                                          </p:spTgt>
                                        </p:tgtEl>
                                      </p:cBhvr>
                                    </p:animEffect>
                                  </p:childTnLst>
                                  <p:subTnLst>
                                    <p:animClr clrSpc="rgb" dir="cw">
                                      <p:cBhvr override="childStyle">
                                        <p:cTn dur="1" fill="hold" display="0" masterRel="nextClick" afterEffect="1"/>
                                        <p:tgtEl>
                                          <p:spTgt spid="28675">
                                            <p:txEl>
                                              <p:pRg st="0" end="0"/>
                                            </p:txEl>
                                          </p:spTgt>
                                        </p:tgtEl>
                                        <p:attrNameLst>
                                          <p:attrName>ppt_c</p:attrName>
                                        </p:attrNameLst>
                                      </p:cBhvr>
                                      <p:to>
                                        <a:schemeClr val="tx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28675">
                                            <p:txEl>
                                              <p:pRg st="1" end="1"/>
                                            </p:txEl>
                                          </p:spTgt>
                                        </p:tgtEl>
                                        <p:attrNameLst>
                                          <p:attrName>style.visibility</p:attrName>
                                        </p:attrNameLst>
                                      </p:cBhvr>
                                      <p:to>
                                        <p:strVal val="visible"/>
                                      </p:to>
                                    </p:set>
                                    <p:animEffect transition="in" filter="randombar(horizontal)">
                                      <p:cBhvr>
                                        <p:cTn id="12" dur="500"/>
                                        <p:tgtEl>
                                          <p:spTgt spid="28675">
                                            <p:txEl>
                                              <p:pRg st="1" end="1"/>
                                            </p:txEl>
                                          </p:spTgt>
                                        </p:tgtEl>
                                      </p:cBhvr>
                                    </p:animEffect>
                                  </p:childTnLst>
                                  <p:subTnLst>
                                    <p:animClr clrSpc="rgb" dir="cw">
                                      <p:cBhvr override="childStyle">
                                        <p:cTn dur="1" fill="hold" display="0" masterRel="nextClick" afterEffect="1"/>
                                        <p:tgtEl>
                                          <p:spTgt spid="28675">
                                            <p:txEl>
                                              <p:pRg st="1" end="1"/>
                                            </p:txEl>
                                          </p:spTgt>
                                        </p:tgtEl>
                                        <p:attrNameLst>
                                          <p:attrName>ppt_c</p:attrName>
                                        </p:attrNameLst>
                                      </p:cBhvr>
                                      <p:to>
                                        <a:schemeClr val="tx2"/>
                                      </p:to>
                                    </p:animClr>
                                  </p:subTnLst>
                                </p:cTn>
                              </p:par>
                            </p:childTnLst>
                          </p:cTn>
                        </p:par>
                      </p:childTnLst>
                    </p:cTn>
                  </p:par>
                  <p:par>
                    <p:cTn id="13" fill="hold" nodeType="clickPar">
                      <p:stCondLst>
                        <p:cond delay="indefinite"/>
                      </p:stCondLst>
                      <p:childTnLst>
                        <p:par>
                          <p:cTn id="14" fill="hold" nodeType="withGroup">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28675">
                                            <p:txEl>
                                              <p:pRg st="2" end="2"/>
                                            </p:txEl>
                                          </p:spTgt>
                                        </p:tgtEl>
                                        <p:attrNameLst>
                                          <p:attrName>style.visibility</p:attrName>
                                        </p:attrNameLst>
                                      </p:cBhvr>
                                      <p:to>
                                        <p:strVal val="visible"/>
                                      </p:to>
                                    </p:set>
                                    <p:animEffect transition="in" filter="randombar(horizontal)">
                                      <p:cBhvr>
                                        <p:cTn id="17" dur="500"/>
                                        <p:tgtEl>
                                          <p:spTgt spid="28675">
                                            <p:txEl>
                                              <p:pRg st="2" end="2"/>
                                            </p:txEl>
                                          </p:spTgt>
                                        </p:tgtEl>
                                      </p:cBhvr>
                                    </p:animEffect>
                                  </p:childTnLst>
                                  <p:subTnLst>
                                    <p:animClr clrSpc="rgb" dir="cw">
                                      <p:cBhvr override="childStyle">
                                        <p:cTn dur="1" fill="hold" display="0" masterRel="nextClick" afterEffect="1"/>
                                        <p:tgtEl>
                                          <p:spTgt spid="28675">
                                            <p:txEl>
                                              <p:pRg st="2" end="2"/>
                                            </p:txEl>
                                          </p:spTgt>
                                        </p:tgtEl>
                                        <p:attrNameLst>
                                          <p:attrName>ppt_c</p:attrName>
                                        </p:attrNameLst>
                                      </p:cBhvr>
                                      <p:to>
                                        <a:schemeClr val="tx2"/>
                                      </p:to>
                                    </p:animClr>
                                  </p:subTnLst>
                                </p:cTn>
                              </p:par>
                            </p:childTnLst>
                          </p:cTn>
                        </p:par>
                      </p:childTnLst>
                    </p:cTn>
                  </p:par>
                  <p:par>
                    <p:cTn id="18" fill="hold" nodeType="clickPar">
                      <p:stCondLst>
                        <p:cond delay="indefinite"/>
                      </p:stCondLst>
                      <p:childTnLst>
                        <p:par>
                          <p:cTn id="19" fill="hold" nodeType="withGroup">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28675">
                                            <p:txEl>
                                              <p:pRg st="3" end="3"/>
                                            </p:txEl>
                                          </p:spTgt>
                                        </p:tgtEl>
                                        <p:attrNameLst>
                                          <p:attrName>style.visibility</p:attrName>
                                        </p:attrNameLst>
                                      </p:cBhvr>
                                      <p:to>
                                        <p:strVal val="visible"/>
                                      </p:to>
                                    </p:set>
                                    <p:animEffect transition="in" filter="randombar(horizontal)">
                                      <p:cBhvr>
                                        <p:cTn id="22" dur="500"/>
                                        <p:tgtEl>
                                          <p:spTgt spid="28675">
                                            <p:txEl>
                                              <p:pRg st="3" end="3"/>
                                            </p:txEl>
                                          </p:spTgt>
                                        </p:tgtEl>
                                      </p:cBhvr>
                                    </p:animEffect>
                                  </p:childTnLst>
                                  <p:subTnLst>
                                    <p:animClr clrSpc="rgb" dir="cw">
                                      <p:cBhvr override="childStyle">
                                        <p:cTn dur="1" fill="hold" display="0" masterRel="nextClick" afterEffect="1"/>
                                        <p:tgtEl>
                                          <p:spTgt spid="28675">
                                            <p:txEl>
                                              <p:pRg st="3" end="3"/>
                                            </p:txEl>
                                          </p:spTgt>
                                        </p:tgtEl>
                                        <p:attrNameLst>
                                          <p:attrName>ppt_c</p:attrName>
                                        </p:attrNameLst>
                                      </p:cBhvr>
                                      <p:to>
                                        <a:schemeClr val="tx2"/>
                                      </p:to>
                                    </p:animClr>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675" grpId="0" build="p" bldLvl="2"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941696" y="479947"/>
            <a:ext cx="10508776" cy="1139825"/>
          </a:xfrm>
          <a:ln>
            <a:solidFill>
              <a:schemeClr val="accent1"/>
            </a:solidFill>
          </a:ln>
        </p:spPr>
        <p:txBody>
          <a:bodyPr>
            <a:normAutofit fontScale="90000"/>
          </a:bodyPr>
          <a:lstStyle/>
          <a:p>
            <a:r>
              <a:rPr lang="en-US" altLang="en-US" sz="4000" dirty="0"/>
              <a:t>Application: Agenda Items </a:t>
            </a:r>
            <a:r>
              <a:rPr lang="en-US" altLang="en-US" sz="4000" dirty="0" smtClean="0"/>
              <a:t>That</a:t>
            </a:r>
            <a:r>
              <a:rPr lang="en-US" altLang="en-US" sz="4000" dirty="0" smtClean="0"/>
              <a:t> </a:t>
            </a:r>
            <a:r>
              <a:rPr lang="en-US" altLang="en-US" sz="4000" dirty="0"/>
              <a:t>Begin Today</a:t>
            </a:r>
          </a:p>
        </p:txBody>
      </p:sp>
      <p:sp>
        <p:nvSpPr>
          <p:cNvPr id="15363" name="Rectangle 3"/>
          <p:cNvSpPr>
            <a:spLocks noGrp="1" noChangeArrowheads="1"/>
          </p:cNvSpPr>
          <p:nvPr>
            <p:ph type="body" idx="1"/>
          </p:nvPr>
        </p:nvSpPr>
        <p:spPr>
          <a:xfrm>
            <a:off x="1981200" y="2251880"/>
            <a:ext cx="8229600" cy="4301319"/>
          </a:xfrm>
        </p:spPr>
        <p:txBody>
          <a:bodyPr/>
          <a:lstStyle/>
          <a:p>
            <a:pPr>
              <a:lnSpc>
                <a:spcPct val="80000"/>
              </a:lnSpc>
            </a:pPr>
            <a:r>
              <a:rPr lang="en-US" altLang="en-US" sz="2600" b="1" dirty="0"/>
              <a:t>Item 1:</a:t>
            </a:r>
            <a:r>
              <a:rPr lang="en-US" altLang="en-US" sz="2600" dirty="0"/>
              <a:t> Establish (or Evaluate) Team Norms </a:t>
            </a:r>
          </a:p>
          <a:p>
            <a:pPr lvl="1">
              <a:lnSpc>
                <a:spcPct val="80000"/>
              </a:lnSpc>
            </a:pPr>
            <a:r>
              <a:rPr lang="en-US" altLang="en-US" sz="2200" i="1" dirty="0" smtClean="0"/>
              <a:t>Please d</a:t>
            </a:r>
            <a:r>
              <a:rPr lang="en-US" altLang="en-US" sz="2200" i="1" dirty="0" smtClean="0"/>
              <a:t>evelop/reconfirm team </a:t>
            </a:r>
            <a:r>
              <a:rPr lang="en-US" altLang="en-US" sz="2200" i="1" dirty="0"/>
              <a:t>n</a:t>
            </a:r>
            <a:r>
              <a:rPr lang="en-US" altLang="en-US" sz="2200" i="1" dirty="0" smtClean="0"/>
              <a:t>orms </a:t>
            </a:r>
            <a:endParaRPr lang="en-US" altLang="en-US" sz="2200" dirty="0"/>
          </a:p>
          <a:p>
            <a:pPr marL="0" indent="0">
              <a:lnSpc>
                <a:spcPct val="80000"/>
              </a:lnSpc>
              <a:buNone/>
            </a:pPr>
            <a:endParaRPr lang="en-US" altLang="en-US" sz="900" strike="sngStrike" dirty="0"/>
          </a:p>
          <a:p>
            <a:pPr>
              <a:lnSpc>
                <a:spcPct val="80000"/>
              </a:lnSpc>
            </a:pPr>
            <a:endParaRPr lang="en-US" altLang="en-US" sz="1000" i="1" dirty="0"/>
          </a:p>
          <a:p>
            <a:pPr>
              <a:lnSpc>
                <a:spcPct val="80000"/>
              </a:lnSpc>
            </a:pPr>
            <a:r>
              <a:rPr lang="en-US" altLang="en-US" sz="2600" b="1" dirty="0"/>
              <a:t>Item </a:t>
            </a:r>
            <a:r>
              <a:rPr lang="en-US" altLang="en-US" sz="2600" b="1" dirty="0" smtClean="0"/>
              <a:t>2</a:t>
            </a:r>
            <a:r>
              <a:rPr lang="en-US" altLang="en-US" sz="2600" b="1" dirty="0" smtClean="0"/>
              <a:t>:  </a:t>
            </a:r>
            <a:r>
              <a:rPr lang="en-US" altLang="en-US" sz="2600" b="1" u="sng" dirty="0" smtClean="0"/>
              <a:t>Fill in as appropriate to your site</a:t>
            </a:r>
          </a:p>
          <a:p>
            <a:pPr>
              <a:lnSpc>
                <a:spcPct val="80000"/>
              </a:lnSpc>
            </a:pPr>
            <a:endParaRPr lang="en-US" altLang="en-US" sz="1000" i="1" u="sng" dirty="0"/>
          </a:p>
          <a:p>
            <a:pPr>
              <a:lnSpc>
                <a:spcPct val="80000"/>
              </a:lnSpc>
            </a:pPr>
            <a:r>
              <a:rPr lang="en-US" altLang="en-US" sz="2600" b="1" dirty="0" smtClean="0"/>
              <a:t>Item 3</a:t>
            </a:r>
            <a:r>
              <a:rPr lang="en-US" altLang="en-US" sz="2600" b="1" dirty="0" smtClean="0"/>
              <a:t>:  </a:t>
            </a:r>
            <a:r>
              <a:rPr lang="en-US" altLang="en-US" sz="2600" b="1" u="sng" dirty="0" smtClean="0"/>
              <a:t>Fill in as appropriate to your site</a:t>
            </a:r>
            <a:endParaRPr lang="en-US" altLang="en-US" sz="2200" i="1" u="sng" dirty="0"/>
          </a:p>
        </p:txBody>
      </p:sp>
    </p:spTree>
    <p:extLst>
      <p:ext uri="{BB962C8B-B14F-4D97-AF65-F5344CB8AC3E}">
        <p14:creationId xmlns:p14="http://schemas.microsoft.com/office/powerpoint/2010/main" val="280274328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5363">
                                            <p:txEl>
                                              <p:pRg st="1" end="1"/>
                                            </p:txEl>
                                          </p:spTgt>
                                        </p:tgtEl>
                                        <p:attrNameLst>
                                          <p:attrName>style.visibility</p:attrName>
                                        </p:attrNameLst>
                                      </p:cBhvr>
                                      <p:to>
                                        <p:strVal val="visible"/>
                                      </p:to>
                                    </p:set>
                                  </p:childTnLst>
                                </p:cTn>
                              </p:par>
                            </p:childTnLst>
                          </p:cTn>
                        </p:par>
                      </p:childTnLst>
                    </p:cTn>
                  </p:par>
                  <p:par>
                    <p:cTn id="9" fill="hold" nodeType="clickPar">
                      <p:stCondLst>
                        <p:cond delay="indefinite"/>
                      </p:stCondLst>
                      <p:childTnLst>
                        <p:par>
                          <p:cTn id="10" fill="hold" nodeType="withGroup">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5363">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536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ln>
            <a:solidFill>
              <a:schemeClr val="accent1"/>
            </a:solidFill>
          </a:ln>
        </p:spPr>
        <p:txBody>
          <a:bodyPr/>
          <a:lstStyle/>
          <a:p>
            <a:r>
              <a:rPr lang="en-US" altLang="en-US" sz="4000" dirty="0" smtClean="0"/>
              <a:t>Reminder: Change is Messy!</a:t>
            </a:r>
            <a:endParaRPr lang="en-US" altLang="en-US" sz="4000" dirty="0"/>
          </a:p>
        </p:txBody>
      </p:sp>
      <p:sp>
        <p:nvSpPr>
          <p:cNvPr id="29699" name="Rectangle 3"/>
          <p:cNvSpPr>
            <a:spLocks noGrp="1" noChangeArrowheads="1"/>
          </p:cNvSpPr>
          <p:nvPr>
            <p:ph type="body" idx="1"/>
          </p:nvPr>
        </p:nvSpPr>
        <p:spPr>
          <a:xfrm>
            <a:off x="1066800" y="2294189"/>
            <a:ext cx="10058400" cy="3931920"/>
          </a:xfrm>
        </p:spPr>
        <p:txBody>
          <a:bodyPr/>
          <a:lstStyle/>
          <a:p>
            <a:pPr marL="0" indent="0">
              <a:buNone/>
            </a:pPr>
            <a:r>
              <a:rPr lang="en-US" altLang="en-US" sz="3200" b="1" dirty="0"/>
              <a:t>We can tell we are making progress if ….</a:t>
            </a:r>
          </a:p>
          <a:p>
            <a:r>
              <a:rPr lang="en-US" altLang="en-US" sz="2800" dirty="0" smtClean="0"/>
              <a:t>Every staff member participates and contributes.</a:t>
            </a:r>
          </a:p>
          <a:p>
            <a:r>
              <a:rPr lang="en-US" altLang="en-US" sz="2800" dirty="0" smtClean="0"/>
              <a:t>We analyze and reflect upon our teaching.</a:t>
            </a:r>
          </a:p>
          <a:p>
            <a:r>
              <a:rPr lang="en-US" altLang="en-US" sz="2800" dirty="0" smtClean="0"/>
              <a:t>We i</a:t>
            </a:r>
            <a:r>
              <a:rPr lang="en-US" altLang="en-US" sz="2800" dirty="0" smtClean="0"/>
              <a:t>mplement </a:t>
            </a:r>
            <a:r>
              <a:rPr lang="en-US" altLang="en-US" sz="2800" dirty="0" smtClean="0"/>
              <a:t>and assess changes.</a:t>
            </a:r>
          </a:p>
          <a:p>
            <a:r>
              <a:rPr lang="en-US" altLang="en-US" sz="2800" dirty="0" smtClean="0"/>
              <a:t>We have honest conversations with each other that help us engage in the process.</a:t>
            </a:r>
          </a:p>
        </p:txBody>
      </p:sp>
    </p:spTree>
    <p:extLst>
      <p:ext uri="{BB962C8B-B14F-4D97-AF65-F5344CB8AC3E}">
        <p14:creationId xmlns:p14="http://schemas.microsoft.com/office/powerpoint/2010/main" val="41601913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969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969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969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69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969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699"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4" name="Rectangle 2"/>
          <p:cNvSpPr txBox="1">
            <a:spLocks noGrp="1" noChangeArrowheads="1"/>
          </p:cNvSpPr>
          <p:nvPr>
            <p:ph idx="1"/>
          </p:nvPr>
        </p:nvSpPr>
        <p:spPr bwMode="black">
          <a:xfrm>
            <a:off x="1066800" y="1557210"/>
            <a:ext cx="10058400" cy="3931920"/>
          </a:xfrm>
          <a:prstGeom prst="rect">
            <a:avLst/>
          </a:prstGeom>
          <a:solidFill>
            <a:srgbClr val="FFFFFF"/>
          </a:solidFill>
          <a:ln w="31750" cap="sq">
            <a:solidFill>
              <a:srgbClr val="404040"/>
            </a:solidFill>
            <a:miter lim="800000"/>
          </a:ln>
        </p:spPr>
        <p:txBody>
          <a:bodyPr vert="horz" lIns="182880" tIns="182880" rIns="182880" bIns="182880" rtlCol="0" anchor="ctr">
            <a:normAutofit fontScale="90000" lnSpcReduction="20000"/>
          </a:bodyPr>
          <a:lst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a:lstStyle>
          <a:p>
            <a:pPr marL="0" indent="0" algn="l">
              <a:lnSpc>
                <a:spcPct val="120000"/>
              </a:lnSpc>
            </a:pPr>
            <a:r>
              <a:rPr lang="en-US" sz="4600" dirty="0" smtClean="0"/>
              <a:t>How </a:t>
            </a:r>
            <a:r>
              <a:rPr lang="en-US" sz="4600" dirty="0" smtClean="0">
                <a:latin typeface="+mn-lt"/>
              </a:rPr>
              <a:t>Should</a:t>
            </a:r>
            <a:r>
              <a:rPr lang="en-US" sz="4600" dirty="0" smtClean="0"/>
              <a:t> We Determine </a:t>
            </a:r>
            <a:r>
              <a:rPr lang="en-US" sz="4600" dirty="0" smtClean="0"/>
              <a:t>what is </a:t>
            </a:r>
            <a:r>
              <a:rPr lang="en-US" sz="4600" dirty="0" smtClean="0"/>
              <a:t>the right work</a:t>
            </a:r>
            <a:r>
              <a:rPr lang="en-US" sz="4600" dirty="0" smtClean="0"/>
              <a:t>?</a:t>
            </a:r>
          </a:p>
          <a:p>
            <a:pPr marL="0" indent="0" algn="l">
              <a:lnSpc>
                <a:spcPct val="120000"/>
              </a:lnSpc>
            </a:pPr>
            <a:r>
              <a:rPr lang="en-US" sz="1200" dirty="0" smtClean="0"/>
              <a:t>  </a:t>
            </a:r>
          </a:p>
          <a:p>
            <a:pPr marL="0" indent="0" algn="l">
              <a:lnSpc>
                <a:spcPct val="120000"/>
              </a:lnSpc>
            </a:pPr>
            <a:r>
              <a:rPr lang="en-US" sz="4600" dirty="0" smtClean="0">
                <a:solidFill>
                  <a:srgbClr val="00B0F0"/>
                </a:solidFill>
              </a:rPr>
              <a:t>The Best </a:t>
            </a:r>
            <a:r>
              <a:rPr lang="en-US" sz="4600" dirty="0" smtClean="0">
                <a:solidFill>
                  <a:srgbClr val="00B0F0"/>
                </a:solidFill>
              </a:rPr>
              <a:t>available evidence of positive impact on student learning</a:t>
            </a:r>
          </a:p>
          <a:p>
            <a:pPr algn="l"/>
            <a:endParaRPr lang="en-US" dirty="0"/>
          </a:p>
        </p:txBody>
      </p:sp>
    </p:spTree>
    <p:extLst>
      <p:ext uri="{BB962C8B-B14F-4D97-AF65-F5344CB8AC3E}">
        <p14:creationId xmlns:p14="http://schemas.microsoft.com/office/powerpoint/2010/main" val="1534695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Effect transition="in" filter="fade">
                                      <p:cBhvr>
                                        <p:cTn id="7" dur="1000"/>
                                        <p:tgtEl>
                                          <p:spTgt spid="4">
                                            <p:txEl>
                                              <p:pRg st="2" end="2"/>
                                            </p:txEl>
                                          </p:spTgt>
                                        </p:tgtEl>
                                      </p:cBhvr>
                                    </p:animEffect>
                                    <p:anim calcmode="lin" valueType="num">
                                      <p:cBhvr>
                                        <p:cTn id="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ln>
            <a:solidFill>
              <a:schemeClr val="accent1"/>
            </a:solidFill>
          </a:ln>
        </p:spPr>
        <p:txBody>
          <a:bodyPr/>
          <a:lstStyle/>
          <a:p>
            <a:r>
              <a:rPr lang="en-US" dirty="0" smtClean="0"/>
              <a:t>Key Dates and Actions</a:t>
            </a:r>
            <a:endParaRPr lang="en-US" dirty="0"/>
          </a:p>
        </p:txBody>
      </p:sp>
      <p:sp>
        <p:nvSpPr>
          <p:cNvPr id="3" name="Content Placeholder 2"/>
          <p:cNvSpPr>
            <a:spLocks noGrp="1"/>
          </p:cNvSpPr>
          <p:nvPr>
            <p:ph idx="1"/>
          </p:nvPr>
        </p:nvSpPr>
        <p:spPr>
          <a:xfrm>
            <a:off x="1066800" y="2497540"/>
            <a:ext cx="10058400" cy="3537500"/>
          </a:xfrm>
        </p:spPr>
        <p:txBody>
          <a:bodyPr>
            <a:normAutofit/>
          </a:bodyPr>
          <a:lstStyle/>
          <a:p>
            <a:r>
              <a:rPr lang="en-US" sz="3200" dirty="0" smtClean="0"/>
              <a:t>September </a:t>
            </a:r>
            <a:r>
              <a:rPr lang="en-US" sz="3200" dirty="0" smtClean="0"/>
              <a:t>4</a:t>
            </a:r>
            <a:r>
              <a:rPr lang="en-US" sz="3200" baseline="30000" dirty="0" smtClean="0"/>
              <a:t>th</a:t>
            </a:r>
            <a:r>
              <a:rPr lang="en-US" sz="3200" dirty="0" smtClean="0"/>
              <a:t>  </a:t>
            </a:r>
            <a:r>
              <a:rPr lang="en-US" sz="3200" u="sng" dirty="0" smtClean="0"/>
              <a:t>clarify what your site will do</a:t>
            </a:r>
            <a:endParaRPr lang="en-US" sz="3200" u="sng" dirty="0" smtClean="0"/>
          </a:p>
          <a:p>
            <a:r>
              <a:rPr lang="en-US" sz="3200" dirty="0" smtClean="0"/>
              <a:t>September 11</a:t>
            </a:r>
            <a:r>
              <a:rPr lang="en-US" sz="3200" baseline="30000" dirty="0" smtClean="0"/>
              <a:t>th,</a:t>
            </a:r>
            <a:r>
              <a:rPr lang="en-US" sz="3200" dirty="0" smtClean="0"/>
              <a:t> Agreement on Overarching Power Standards</a:t>
            </a:r>
          </a:p>
          <a:p>
            <a:r>
              <a:rPr lang="en-US" sz="3200" dirty="0" smtClean="0"/>
              <a:t>September 18</a:t>
            </a:r>
            <a:r>
              <a:rPr lang="en-US" sz="3200" baseline="30000" dirty="0" smtClean="0"/>
              <a:t>th</a:t>
            </a:r>
            <a:r>
              <a:rPr lang="en-US" sz="3200" dirty="0" smtClean="0"/>
              <a:t>, PLC Meeting 1, Form 1</a:t>
            </a:r>
            <a:endParaRPr lang="en-US" sz="3200" dirty="0"/>
          </a:p>
        </p:txBody>
      </p:sp>
    </p:spTree>
    <p:extLst>
      <p:ext uri="{BB962C8B-B14F-4D97-AF65-F5344CB8AC3E}">
        <p14:creationId xmlns:p14="http://schemas.microsoft.com/office/powerpoint/2010/main" val="3221538229"/>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42594"/>
            <a:ext cx="10058400" cy="885955"/>
          </a:xfrm>
          <a:ln>
            <a:solidFill>
              <a:schemeClr val="accent1"/>
            </a:solidFill>
          </a:ln>
        </p:spPr>
        <p:txBody>
          <a:bodyPr/>
          <a:lstStyle/>
          <a:p>
            <a:r>
              <a:rPr lang="en-US" dirty="0" smtClean="0"/>
              <a:t>Resources</a:t>
            </a:r>
            <a:endParaRPr lang="en-US" dirty="0"/>
          </a:p>
        </p:txBody>
      </p:sp>
      <p:sp>
        <p:nvSpPr>
          <p:cNvPr id="3" name="Content Placeholder 2"/>
          <p:cNvSpPr>
            <a:spLocks noGrp="1"/>
          </p:cNvSpPr>
          <p:nvPr>
            <p:ph idx="1"/>
          </p:nvPr>
        </p:nvSpPr>
        <p:spPr>
          <a:xfrm>
            <a:off x="1066800" y="1801505"/>
            <a:ext cx="10058400" cy="4749420"/>
          </a:xfrm>
        </p:spPr>
        <p:txBody>
          <a:bodyPr/>
          <a:lstStyle/>
          <a:p>
            <a:r>
              <a:rPr lang="en-US" sz="2200" dirty="0" smtClean="0"/>
              <a:t>National Training, PLC at Work Institute</a:t>
            </a:r>
          </a:p>
          <a:p>
            <a:r>
              <a:rPr lang="en-US" sz="2200" dirty="0" smtClean="0"/>
              <a:t>District PLC Handbook</a:t>
            </a:r>
          </a:p>
          <a:p>
            <a:r>
              <a:rPr lang="en-US" sz="2200" dirty="0" smtClean="0"/>
              <a:t>Technical Assistance for Singleton Planning</a:t>
            </a:r>
          </a:p>
          <a:p>
            <a:r>
              <a:rPr lang="en-US" sz="2200" dirty="0" smtClean="0"/>
              <a:t>Teaching and Learning Website</a:t>
            </a:r>
          </a:p>
          <a:p>
            <a:pPr lvl="1"/>
            <a:r>
              <a:rPr lang="en-US" sz="2200" dirty="0" smtClean="0"/>
              <a:t>Forms</a:t>
            </a:r>
          </a:p>
          <a:p>
            <a:pPr lvl="1"/>
            <a:r>
              <a:rPr lang="en-US" sz="2200" dirty="0" smtClean="0"/>
              <a:t>Links to </a:t>
            </a:r>
            <a:r>
              <a:rPr lang="en-US" sz="2200" dirty="0" err="1" smtClean="0"/>
              <a:t>AllthingsPLC</a:t>
            </a:r>
            <a:endParaRPr lang="en-US" sz="2200" dirty="0" smtClean="0"/>
          </a:p>
          <a:p>
            <a:pPr lvl="1"/>
            <a:r>
              <a:rPr lang="en-US" sz="2200" smtClean="0"/>
              <a:t>Professional Reading</a:t>
            </a:r>
            <a:endParaRPr lang="en-US" sz="2200" dirty="0" smtClean="0"/>
          </a:p>
          <a:p>
            <a:r>
              <a:rPr lang="en-US" sz="2200" dirty="0" smtClean="0"/>
              <a:t>School Improvement Teacher Leaders</a:t>
            </a:r>
          </a:p>
          <a:p>
            <a:r>
              <a:rPr lang="en-US" sz="2200" dirty="0" smtClean="0"/>
              <a:t>PLC Cadre representatives</a:t>
            </a:r>
          </a:p>
          <a:p>
            <a:r>
              <a:rPr lang="en-US" sz="2200" dirty="0" smtClean="0"/>
              <a:t>Administrators</a:t>
            </a:r>
          </a:p>
          <a:p>
            <a:endParaRPr lang="en-US" dirty="0"/>
          </a:p>
        </p:txBody>
      </p:sp>
    </p:spTree>
    <p:extLst>
      <p:ext uri="{BB962C8B-B14F-4D97-AF65-F5344CB8AC3E}">
        <p14:creationId xmlns:p14="http://schemas.microsoft.com/office/powerpoint/2010/main" val="1182102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2" name="Rectangle 4"/>
          <p:cNvSpPr>
            <a:spLocks noGrp="1" noChangeArrowheads="1"/>
          </p:cNvSpPr>
          <p:nvPr>
            <p:ph type="title"/>
          </p:nvPr>
        </p:nvSpPr>
        <p:spPr>
          <a:noFill/>
          <a:ln/>
        </p:spPr>
        <p:txBody>
          <a:bodyPr>
            <a:normAutofit/>
          </a:bodyPr>
          <a:lstStyle/>
          <a:p>
            <a:endParaRPr lang="en-US" sz="4000" b="1" dirty="0"/>
          </a:p>
        </p:txBody>
      </p:sp>
      <p:sp>
        <p:nvSpPr>
          <p:cNvPr id="43011" name="Rectangle 3"/>
          <p:cNvSpPr>
            <a:spLocks noGrp="1" noChangeArrowheads="1"/>
          </p:cNvSpPr>
          <p:nvPr>
            <p:ph idx="1"/>
          </p:nvPr>
        </p:nvSpPr>
        <p:spPr>
          <a:xfrm>
            <a:off x="1066800" y="2103120"/>
            <a:ext cx="10058400" cy="4434840"/>
          </a:xfrm>
        </p:spPr>
        <p:txBody>
          <a:bodyPr>
            <a:normAutofit/>
          </a:bodyPr>
          <a:lstStyle/>
          <a:p>
            <a:pPr marL="0" indent="0">
              <a:buNone/>
            </a:pPr>
            <a:endParaRPr lang="en-US" sz="1400" b="1" dirty="0" smtClean="0"/>
          </a:p>
          <a:p>
            <a:pPr marL="0" indent="0">
              <a:buNone/>
            </a:pPr>
            <a:r>
              <a:rPr lang="en-US" sz="3600" b="1" dirty="0" smtClean="0"/>
              <a:t>1.  Ensure </a:t>
            </a:r>
            <a:r>
              <a:rPr lang="en-US" sz="3600" b="1" dirty="0"/>
              <a:t>T</a:t>
            </a:r>
            <a:r>
              <a:rPr lang="en-US" sz="3600" b="1" dirty="0" smtClean="0"/>
              <a:t>hat </a:t>
            </a:r>
            <a:r>
              <a:rPr lang="en-US" sz="3600" b="1" dirty="0"/>
              <a:t>S</a:t>
            </a:r>
            <a:r>
              <a:rPr lang="en-US" sz="3600" b="1" dirty="0" smtClean="0"/>
              <a:t>tudents </a:t>
            </a:r>
            <a:r>
              <a:rPr lang="en-US" sz="3600" b="1" dirty="0"/>
              <a:t>L</a:t>
            </a:r>
            <a:r>
              <a:rPr lang="en-US" sz="3600" b="1" dirty="0" smtClean="0"/>
              <a:t>earn</a:t>
            </a:r>
            <a:endParaRPr lang="en-US" sz="3600" b="1" dirty="0"/>
          </a:p>
          <a:p>
            <a:pPr lvl="3"/>
            <a:r>
              <a:rPr lang="en-US" sz="3200" i="1" dirty="0">
                <a:solidFill>
                  <a:srgbClr val="00B0F0"/>
                </a:solidFill>
              </a:rPr>
              <a:t>Learning for </a:t>
            </a:r>
            <a:r>
              <a:rPr lang="en-US" sz="3200" i="1" dirty="0" smtClean="0">
                <a:solidFill>
                  <a:srgbClr val="00B0F0"/>
                </a:solidFill>
              </a:rPr>
              <a:t>All</a:t>
            </a:r>
            <a:endParaRPr lang="en-US" sz="3200" i="1" dirty="0">
              <a:solidFill>
                <a:srgbClr val="00B0F0"/>
              </a:solidFill>
            </a:endParaRPr>
          </a:p>
          <a:p>
            <a:pPr marL="0" indent="0">
              <a:buNone/>
            </a:pPr>
            <a:r>
              <a:rPr lang="en-US" sz="3600" b="1" dirty="0" smtClean="0"/>
              <a:t>2.  Collaborate</a:t>
            </a:r>
            <a:endParaRPr lang="en-US" sz="3600" b="1" dirty="0"/>
          </a:p>
          <a:p>
            <a:pPr lvl="3"/>
            <a:r>
              <a:rPr lang="en-US" sz="3200" i="1" dirty="0">
                <a:solidFill>
                  <a:srgbClr val="00B0F0"/>
                </a:solidFill>
              </a:rPr>
              <a:t>Teamwork</a:t>
            </a:r>
          </a:p>
          <a:p>
            <a:pPr marL="0" indent="0">
              <a:buNone/>
            </a:pPr>
            <a:r>
              <a:rPr lang="en-US" sz="3600" b="1" dirty="0" smtClean="0"/>
              <a:t>3.  Focus </a:t>
            </a:r>
            <a:r>
              <a:rPr lang="en-US" sz="3600" b="1" dirty="0"/>
              <a:t>on Results</a:t>
            </a:r>
          </a:p>
          <a:p>
            <a:pPr lvl="3"/>
            <a:r>
              <a:rPr lang="en-US" sz="3200" i="1" dirty="0">
                <a:solidFill>
                  <a:srgbClr val="00B0F0"/>
                </a:solidFill>
              </a:rPr>
              <a:t>Data-Driven Decisions</a:t>
            </a:r>
          </a:p>
        </p:txBody>
      </p:sp>
      <p:sp>
        <p:nvSpPr>
          <p:cNvPr id="4" name="Rectangle 2"/>
          <p:cNvSpPr txBox="1">
            <a:spLocks noChangeArrowheads="1"/>
          </p:cNvSpPr>
          <p:nvPr/>
        </p:nvSpPr>
        <p:spPr>
          <a:xfrm>
            <a:off x="1066800" y="596874"/>
            <a:ext cx="10058400" cy="1371600"/>
          </a:xfrm>
          <a:prstGeom prst="rect">
            <a:avLst/>
          </a:prstGeom>
          <a:solidFill>
            <a:schemeClr val="bg1"/>
          </a:solidFill>
          <a:ln>
            <a:solidFill>
              <a:schemeClr val="accent1"/>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pPr algn="ctr"/>
            <a:r>
              <a:rPr lang="en-US" b="1" dirty="0"/>
              <a:t>PLC </a:t>
            </a:r>
            <a:r>
              <a:rPr lang="en-US" b="1" dirty="0" smtClean="0"/>
              <a:t>Big Ideas</a:t>
            </a:r>
            <a:endParaRPr lang="en-US" altLang="en-US" dirty="0" smtClean="0"/>
          </a:p>
        </p:txBody>
      </p:sp>
    </p:spTree>
    <p:extLst>
      <p:ext uri="{BB962C8B-B14F-4D97-AF65-F5344CB8AC3E}">
        <p14:creationId xmlns:p14="http://schemas.microsoft.com/office/powerpoint/2010/main" val="938396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3011">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3011">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3011">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43011">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30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endParaRPr lang="en-US" dirty="0"/>
          </a:p>
        </p:txBody>
      </p:sp>
      <p:sp>
        <p:nvSpPr>
          <p:cNvPr id="11267" name="Rectangle 3"/>
          <p:cNvSpPr>
            <a:spLocks noGrp="1" noChangeArrowheads="1"/>
          </p:cNvSpPr>
          <p:nvPr>
            <p:ph idx="1"/>
          </p:nvPr>
        </p:nvSpPr>
        <p:spPr>
          <a:xfrm>
            <a:off x="1066800" y="2014194"/>
            <a:ext cx="10058400" cy="4206240"/>
          </a:xfrm>
        </p:spPr>
        <p:txBody>
          <a:bodyPr>
            <a:normAutofit/>
          </a:bodyPr>
          <a:lstStyle/>
          <a:p>
            <a:pPr marL="0" indent="0">
              <a:buNone/>
            </a:pPr>
            <a:r>
              <a:rPr lang="en-US" sz="3600" b="1" dirty="0" smtClean="0"/>
              <a:t>Ensure That </a:t>
            </a:r>
            <a:r>
              <a:rPr lang="en-US" sz="3600" b="1" dirty="0"/>
              <a:t>S</a:t>
            </a:r>
            <a:r>
              <a:rPr lang="en-US" sz="3600" b="1" dirty="0" smtClean="0"/>
              <a:t>tudents Learn</a:t>
            </a:r>
          </a:p>
          <a:p>
            <a:pPr marL="0" indent="0">
              <a:spcBef>
                <a:spcPts val="0"/>
              </a:spcBef>
              <a:buNone/>
            </a:pPr>
            <a:endParaRPr lang="en-US" sz="800" dirty="0"/>
          </a:p>
          <a:p>
            <a:pPr marL="548640" lvl="2" indent="0">
              <a:buNone/>
            </a:pPr>
            <a:r>
              <a:rPr lang="en-US" sz="2800" dirty="0"/>
              <a:t>“The fundamental purpose of the school is to ensure that all students </a:t>
            </a:r>
            <a:r>
              <a:rPr lang="en-US" sz="2800" i="1" dirty="0">
                <a:solidFill>
                  <a:srgbClr val="00B0F0"/>
                </a:solidFill>
              </a:rPr>
              <a:t>learn</a:t>
            </a:r>
            <a:r>
              <a:rPr lang="en-US" sz="2800" dirty="0"/>
              <a:t> rather than see to it that all students are </a:t>
            </a:r>
            <a:r>
              <a:rPr lang="en-US" sz="2800" i="1" dirty="0">
                <a:solidFill>
                  <a:srgbClr val="00B0F0"/>
                </a:solidFill>
              </a:rPr>
              <a:t>taught</a:t>
            </a:r>
            <a:r>
              <a:rPr lang="en-US" sz="2800" dirty="0"/>
              <a:t>-an enormous distinction.” </a:t>
            </a:r>
            <a:endParaRPr lang="en-US" sz="2800" dirty="0" smtClean="0"/>
          </a:p>
          <a:p>
            <a:pPr marL="548640" lvl="2" indent="0">
              <a:buNone/>
            </a:pPr>
            <a:r>
              <a:rPr lang="en-US" sz="1800" dirty="0" smtClean="0"/>
              <a:t>-</a:t>
            </a:r>
            <a:r>
              <a:rPr lang="en-US" sz="1800" u="sng" dirty="0" smtClean="0"/>
              <a:t>Raising </a:t>
            </a:r>
            <a:r>
              <a:rPr lang="en-US" sz="1800" u="sng" dirty="0"/>
              <a:t>the Bar and Closing the Gap-Whatever it </a:t>
            </a:r>
            <a:r>
              <a:rPr lang="en-US" sz="1800" u="sng" dirty="0" smtClean="0"/>
              <a:t>Takes</a:t>
            </a:r>
          </a:p>
          <a:p>
            <a:pPr lvl="2"/>
            <a:endParaRPr lang="en-US" sz="1800" u="sng" dirty="0"/>
          </a:p>
          <a:p>
            <a:pPr lvl="2"/>
            <a:r>
              <a:rPr lang="en-US" sz="2800" dirty="0" smtClean="0"/>
              <a:t>We </a:t>
            </a:r>
            <a:r>
              <a:rPr lang="en-US" sz="2800" dirty="0"/>
              <a:t>accept learning as the fundamental purpose of our school and therefore are willing to examine </a:t>
            </a:r>
            <a:r>
              <a:rPr lang="en-US" sz="2800" u="sng" dirty="0"/>
              <a:t>all</a:t>
            </a:r>
            <a:r>
              <a:rPr lang="en-US" sz="2800" dirty="0"/>
              <a:t> practices in light of their impact on learning</a:t>
            </a:r>
            <a:r>
              <a:rPr lang="en-US" sz="2800" dirty="0" smtClean="0"/>
              <a:t>.</a:t>
            </a:r>
            <a:r>
              <a:rPr lang="en-US" sz="2800" dirty="0"/>
              <a:t> </a:t>
            </a:r>
            <a:endParaRPr lang="en-US" sz="2800" dirty="0" smtClean="0"/>
          </a:p>
        </p:txBody>
      </p:sp>
      <p:sp>
        <p:nvSpPr>
          <p:cNvPr id="5" name="Rectangle 2"/>
          <p:cNvSpPr txBox="1">
            <a:spLocks noChangeArrowheads="1"/>
          </p:cNvSpPr>
          <p:nvPr/>
        </p:nvSpPr>
        <p:spPr>
          <a:xfrm>
            <a:off x="1066800" y="553668"/>
            <a:ext cx="10058400" cy="1056768"/>
          </a:xfrm>
          <a:prstGeom prst="rect">
            <a:avLst/>
          </a:prstGeom>
          <a:solidFill>
            <a:schemeClr val="bg1"/>
          </a:solidFill>
          <a:ln>
            <a:solidFill>
              <a:schemeClr val="accent1"/>
            </a:solidFill>
          </a:ln>
        </p:spPr>
        <p:txBody>
          <a:bodyPr vert="horz" lIns="91440" tIns="45720" rIns="91440" bIns="45720" rtlCol="0" anchor="ctr">
            <a:normAutofit fontScale="90000" lnSpcReduction="2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a:t>
            </a:r>
            <a:r>
              <a:rPr lang="en-US" dirty="0" smtClean="0"/>
              <a:t>1</a:t>
            </a:r>
            <a:endParaRPr lang="en-US" dirty="0"/>
          </a:p>
          <a:p>
            <a:endParaRPr lang="en-US" altLang="en-US" dirty="0" smtClean="0"/>
          </a:p>
        </p:txBody>
      </p:sp>
    </p:spTree>
    <p:extLst>
      <p:ext uri="{BB962C8B-B14F-4D97-AF65-F5344CB8AC3E}">
        <p14:creationId xmlns:p14="http://schemas.microsoft.com/office/powerpoint/2010/main" val="9413409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267">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1267">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11267">
                                            <p:txEl>
                                              <p:pRg st="5" end="5"/>
                                            </p:txEl>
                                          </p:spTgt>
                                        </p:tgtEl>
                                        <p:attrNameLst>
                                          <p:attrName>style.visibility</p:attrName>
                                        </p:attrNameLst>
                                      </p:cBhvr>
                                      <p:to>
                                        <p:strVal val="visible"/>
                                      </p:to>
                                    </p:set>
                                    <p:animEffect transition="in" filter="fade">
                                      <p:cBhvr>
                                        <p:cTn id="13" dur="1000"/>
                                        <p:tgtEl>
                                          <p:spTgt spid="11267">
                                            <p:txEl>
                                              <p:pRg st="5" end="5"/>
                                            </p:txEl>
                                          </p:spTgt>
                                        </p:tgtEl>
                                      </p:cBhvr>
                                    </p:animEffect>
                                    <p:anim calcmode="lin" valueType="num">
                                      <p:cBhvr>
                                        <p:cTn id="14" dur="1000" fill="hold"/>
                                        <p:tgtEl>
                                          <p:spTgt spid="11267">
                                            <p:txEl>
                                              <p:pRg st="5" end="5"/>
                                            </p:txEl>
                                          </p:spTgt>
                                        </p:tgtEl>
                                        <p:attrNameLst>
                                          <p:attrName>ppt_x</p:attrName>
                                        </p:attrNameLst>
                                      </p:cBhvr>
                                      <p:tavLst>
                                        <p:tav tm="0">
                                          <p:val>
                                            <p:strVal val="#ppt_x"/>
                                          </p:val>
                                        </p:tav>
                                        <p:tav tm="100000">
                                          <p:val>
                                            <p:strVal val="#ppt_x"/>
                                          </p:val>
                                        </p:tav>
                                      </p:tavLst>
                                    </p:anim>
                                    <p:anim calcmode="lin" valueType="num">
                                      <p:cBhvr>
                                        <p:cTn id="15" dur="1000" fill="hold"/>
                                        <p:tgtEl>
                                          <p:spTgt spid="11267">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3"/>
          <p:cNvSpPr>
            <a:spLocks noGrp="1" noChangeArrowheads="1"/>
          </p:cNvSpPr>
          <p:nvPr>
            <p:ph idx="1"/>
          </p:nvPr>
        </p:nvSpPr>
        <p:spPr>
          <a:xfrm>
            <a:off x="1066800" y="2583180"/>
            <a:ext cx="10058400" cy="3680460"/>
          </a:xfrm>
        </p:spPr>
        <p:txBody>
          <a:bodyPr/>
          <a:lstStyle/>
          <a:p>
            <a:pPr marL="0" indent="0">
              <a:buNone/>
            </a:pPr>
            <a:r>
              <a:rPr lang="en-US" sz="4000" dirty="0"/>
              <a:t>Critical Questions of Learning</a:t>
            </a:r>
          </a:p>
          <a:p>
            <a:pPr marL="609600" indent="-609600">
              <a:lnSpc>
                <a:spcPct val="150000"/>
              </a:lnSpc>
              <a:spcBef>
                <a:spcPts val="600"/>
              </a:spcBef>
              <a:buFont typeface="Wingdings" pitchFamily="2" charset="2"/>
              <a:buAutoNum type="arabicPeriod"/>
            </a:pPr>
            <a:r>
              <a:rPr lang="en-US" sz="2800" dirty="0" smtClean="0"/>
              <a:t>What </a:t>
            </a:r>
            <a:r>
              <a:rPr lang="en-US" sz="2800" dirty="0"/>
              <a:t>is it that we expect </a:t>
            </a:r>
            <a:r>
              <a:rPr lang="en-US" sz="2800" dirty="0" smtClean="0"/>
              <a:t>students </a:t>
            </a:r>
            <a:r>
              <a:rPr lang="en-US" sz="2800" dirty="0"/>
              <a:t>to learn?</a:t>
            </a:r>
          </a:p>
          <a:p>
            <a:pPr marL="609600" indent="-609600">
              <a:lnSpc>
                <a:spcPct val="150000"/>
              </a:lnSpc>
              <a:spcBef>
                <a:spcPts val="600"/>
              </a:spcBef>
              <a:buFont typeface="Wingdings" pitchFamily="2" charset="2"/>
              <a:buAutoNum type="arabicPeriod"/>
            </a:pPr>
            <a:r>
              <a:rPr lang="en-US" sz="2800" dirty="0"/>
              <a:t>How will we know when they have learned it?</a:t>
            </a:r>
          </a:p>
          <a:p>
            <a:pPr marL="609600" indent="-609600">
              <a:lnSpc>
                <a:spcPct val="150000"/>
              </a:lnSpc>
              <a:spcBef>
                <a:spcPts val="600"/>
              </a:spcBef>
              <a:buFont typeface="Wingdings" pitchFamily="2" charset="2"/>
              <a:buAutoNum type="arabicPeriod"/>
            </a:pPr>
            <a:r>
              <a:rPr lang="en-US" sz="2800" dirty="0"/>
              <a:t>How will we respond when they don’t learn?</a:t>
            </a:r>
          </a:p>
          <a:p>
            <a:pPr marL="609600" indent="-609600">
              <a:lnSpc>
                <a:spcPct val="150000"/>
              </a:lnSpc>
              <a:spcBef>
                <a:spcPts val="600"/>
              </a:spcBef>
              <a:buFont typeface="Wingdings" pitchFamily="2" charset="2"/>
              <a:buAutoNum type="arabicPeriod"/>
            </a:pPr>
            <a:r>
              <a:rPr lang="en-US" sz="2800" dirty="0"/>
              <a:t>How will we respond when they already know it?</a:t>
            </a:r>
          </a:p>
        </p:txBody>
      </p:sp>
      <p:sp>
        <p:nvSpPr>
          <p:cNvPr id="4" name="Rectangle 2"/>
          <p:cNvSpPr txBox="1">
            <a:spLocks noChangeArrowheads="1"/>
          </p:cNvSpPr>
          <p:nvPr/>
        </p:nvSpPr>
        <p:spPr>
          <a:xfrm>
            <a:off x="1066800" y="746503"/>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p>
          <a:p>
            <a:endParaRPr lang="en-US" altLang="en-US" dirty="0" smtClean="0"/>
          </a:p>
        </p:txBody>
      </p:sp>
    </p:spTree>
    <p:extLst>
      <p:ext uri="{BB962C8B-B14F-4D97-AF65-F5344CB8AC3E}">
        <p14:creationId xmlns:p14="http://schemas.microsoft.com/office/powerpoint/2010/main" val="7867497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0" indent="0">
              <a:buNone/>
            </a:pPr>
            <a:r>
              <a:rPr lang="en-US" sz="3600" b="1" dirty="0" smtClean="0"/>
              <a:t>Ensure That Students Learn</a:t>
            </a:r>
          </a:p>
          <a:p>
            <a:pPr lvl="1">
              <a:lnSpc>
                <a:spcPct val="150000"/>
              </a:lnSpc>
            </a:pPr>
            <a:r>
              <a:rPr lang="en-US" sz="2800" dirty="0" smtClean="0"/>
              <a:t>Essentials</a:t>
            </a:r>
          </a:p>
          <a:p>
            <a:pPr lvl="1">
              <a:lnSpc>
                <a:spcPct val="150000"/>
              </a:lnSpc>
            </a:pPr>
            <a:r>
              <a:rPr lang="en-US" sz="2800" dirty="0" smtClean="0"/>
              <a:t>Implementing</a:t>
            </a:r>
          </a:p>
          <a:p>
            <a:pPr lvl="1">
              <a:lnSpc>
                <a:spcPct val="150000"/>
              </a:lnSpc>
            </a:pPr>
            <a:r>
              <a:rPr lang="en-US" sz="2800" dirty="0" smtClean="0"/>
              <a:t>Monitoring </a:t>
            </a:r>
          </a:p>
          <a:p>
            <a:pPr lvl="1">
              <a:lnSpc>
                <a:spcPct val="150000"/>
              </a:lnSpc>
            </a:pPr>
            <a:r>
              <a:rPr lang="en-US" sz="2800" dirty="0" smtClean="0"/>
              <a:t>Responding</a:t>
            </a:r>
          </a:p>
          <a:p>
            <a:pPr lvl="1"/>
            <a:endParaRPr lang="en-US" dirty="0"/>
          </a:p>
        </p:txBody>
      </p:sp>
      <p:sp>
        <p:nvSpPr>
          <p:cNvPr id="4" name="Rectangle 2"/>
          <p:cNvSpPr txBox="1">
            <a:spLocks noGrp="1" noChangeArrowheads="1"/>
          </p:cNvSpPr>
          <p:nvPr>
            <p:ph type="title"/>
          </p:nvPr>
        </p:nvSpPr>
        <p:spPr>
          <a:prstGeom prst="rect">
            <a:avLst/>
          </a:prstGeom>
          <a:solidFill>
            <a:schemeClr val="bg1"/>
          </a:solidFill>
          <a:ln>
            <a:solidFill>
              <a:schemeClr val="accent1"/>
            </a:solidFill>
          </a:ln>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p>
          <a:p>
            <a:endParaRPr lang="en-US" altLang="en-US" dirty="0" smtClean="0"/>
          </a:p>
        </p:txBody>
      </p:sp>
    </p:spTree>
    <p:extLst>
      <p:ext uri="{BB962C8B-B14F-4D97-AF65-F5344CB8AC3E}">
        <p14:creationId xmlns:p14="http://schemas.microsoft.com/office/powerpoint/2010/main" val="5032545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dirty="0">
              <a:solidFill>
                <a:srgbClr val="00B050"/>
              </a:solidFill>
            </a:endParaRPr>
          </a:p>
        </p:txBody>
      </p:sp>
      <p:sp>
        <p:nvSpPr>
          <p:cNvPr id="20483" name="Content Placeholder 2"/>
          <p:cNvSpPr>
            <a:spLocks noGrp="1"/>
          </p:cNvSpPr>
          <p:nvPr>
            <p:ph idx="1"/>
          </p:nvPr>
        </p:nvSpPr>
        <p:spPr>
          <a:xfrm>
            <a:off x="1066800" y="2239727"/>
            <a:ext cx="10058400" cy="3055760"/>
          </a:xfrm>
        </p:spPr>
        <p:txBody>
          <a:bodyPr>
            <a:normAutofit fontScale="85000" lnSpcReduction="20000"/>
          </a:bodyPr>
          <a:lstStyle/>
          <a:p>
            <a:pPr marL="0" indent="0">
              <a:buNone/>
            </a:pPr>
            <a:r>
              <a:rPr lang="en-US" sz="3900" b="1" dirty="0"/>
              <a:t>Ensure That Students </a:t>
            </a:r>
            <a:r>
              <a:rPr lang="en-US" sz="3900" b="1" dirty="0" smtClean="0"/>
              <a:t>Learn—</a:t>
            </a:r>
            <a:r>
              <a:rPr lang="en-US" sz="3900" dirty="0" smtClean="0"/>
              <a:t>Essentials</a:t>
            </a:r>
            <a:endParaRPr lang="en-US" sz="3900" dirty="0" smtClean="0"/>
          </a:p>
          <a:p>
            <a:pPr marL="0" indent="0">
              <a:buNone/>
            </a:pPr>
            <a:endParaRPr lang="en-US" sz="400" dirty="0">
              <a:solidFill>
                <a:srgbClr val="00B050"/>
              </a:solidFill>
            </a:endParaRPr>
          </a:p>
          <a:p>
            <a:pPr eaLnBrk="1" hangingPunct="1"/>
            <a:r>
              <a:rPr lang="en-US" altLang="en-US" sz="3200" dirty="0" smtClean="0"/>
              <a:t>Clear</a:t>
            </a:r>
            <a:r>
              <a:rPr lang="en-US" altLang="en-US" sz="3200" dirty="0"/>
              <a:t>, understandable targets are posted.</a:t>
            </a:r>
          </a:p>
          <a:p>
            <a:pPr eaLnBrk="1" hangingPunct="1"/>
            <a:endParaRPr lang="en-US" altLang="en-US" sz="400" dirty="0"/>
          </a:p>
          <a:p>
            <a:pPr eaLnBrk="1" hangingPunct="1"/>
            <a:r>
              <a:rPr lang="en-US" altLang="en-US" sz="3200" dirty="0"/>
              <a:t>Instruction addresses the target.</a:t>
            </a:r>
          </a:p>
          <a:p>
            <a:pPr eaLnBrk="1" hangingPunct="1"/>
            <a:endParaRPr lang="en-US" altLang="en-US" sz="400" dirty="0"/>
          </a:p>
          <a:p>
            <a:pPr eaLnBrk="1" hangingPunct="1"/>
            <a:r>
              <a:rPr lang="en-US" altLang="en-US" sz="3200" dirty="0"/>
              <a:t>Assessments address the target.</a:t>
            </a:r>
          </a:p>
          <a:p>
            <a:pPr eaLnBrk="1" hangingPunct="1"/>
            <a:endParaRPr lang="en-US" altLang="en-US" sz="400" dirty="0"/>
          </a:p>
          <a:p>
            <a:pPr eaLnBrk="1" hangingPunct="1"/>
            <a:r>
              <a:rPr lang="en-US" altLang="en-US" sz="3200" dirty="0"/>
              <a:t>Students receive feedback.</a:t>
            </a:r>
          </a:p>
        </p:txBody>
      </p:sp>
      <p:sp>
        <p:nvSpPr>
          <p:cNvPr id="5" name="Rectangle 2"/>
          <p:cNvSpPr txBox="1">
            <a:spLocks noChangeArrowheads="1"/>
          </p:cNvSpPr>
          <p:nvPr/>
        </p:nvSpPr>
        <p:spPr>
          <a:xfrm>
            <a:off x="1045464" y="577852"/>
            <a:ext cx="10058400" cy="1371600"/>
          </a:xfrm>
          <a:prstGeom prst="rect">
            <a:avLst/>
          </a:prstGeom>
          <a:solidFill>
            <a:schemeClr val="bg1"/>
          </a:solidFill>
          <a:ln>
            <a:solidFill>
              <a:schemeClr val="accent1"/>
            </a:solidFill>
          </a:ln>
        </p:spPr>
        <p:txBody>
          <a:bodyPr vert="horz" lIns="91440" tIns="45720" rIns="91440" bIns="45720" rtlCol="0" anchor="ctr">
            <a:normAutofit fontScale="97500" lnSpcReduction="10000"/>
          </a:bodyPr>
          <a:lst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a:lstStyle>
          <a:p>
            <a:endParaRPr lang="en-US" dirty="0" smtClean="0"/>
          </a:p>
          <a:p>
            <a:r>
              <a:rPr lang="en-US" dirty="0" smtClean="0"/>
              <a:t>Big Idea </a:t>
            </a:r>
            <a:r>
              <a:rPr lang="en-US" dirty="0"/>
              <a:t>#1</a:t>
            </a:r>
            <a:endParaRPr lang="en-US" dirty="0">
              <a:solidFill>
                <a:srgbClr val="00B050"/>
              </a:solidFill>
            </a:endParaRPr>
          </a:p>
          <a:p>
            <a:endParaRPr lang="en-US" altLang="en-US" dirty="0" smtClean="0"/>
          </a:p>
        </p:txBody>
      </p:sp>
      <p:sp>
        <p:nvSpPr>
          <p:cNvPr id="6" name="Text Box 6"/>
          <p:cNvSpPr txBox="1">
            <a:spLocks noChangeArrowheads="1"/>
          </p:cNvSpPr>
          <p:nvPr/>
        </p:nvSpPr>
        <p:spPr bwMode="auto">
          <a:xfrm>
            <a:off x="1208228" y="5753680"/>
            <a:ext cx="5715000" cy="608013"/>
          </a:xfrm>
          <a:prstGeom prst="rect">
            <a:avLst/>
          </a:prstGeom>
          <a:noFill/>
          <a:ln w="28575">
            <a:solidFill>
              <a:schemeClr val="accent1">
                <a:lumMod val="60000"/>
                <a:lumOff val="40000"/>
              </a:schemeClr>
            </a:solidFill>
            <a:miter lim="800000"/>
            <a:headEnd/>
            <a:tailEnd/>
          </a:ln>
          <a:extLst/>
        </p:spPr>
        <p:txBody>
          <a:bodyPr>
            <a:spAutoFit/>
          </a:bodyPr>
          <a:lstStyle>
            <a:lvl1pPr>
              <a:defRPr>
                <a:solidFill>
                  <a:schemeClr val="tx1"/>
                </a:solidFill>
                <a:latin typeface="Verdana" pitchFamily="34" charset="0"/>
              </a:defRPr>
            </a:lvl1pPr>
            <a:lvl2pPr marL="742950" indent="-285750">
              <a:defRPr>
                <a:solidFill>
                  <a:schemeClr val="tx1"/>
                </a:solidFill>
                <a:latin typeface="Verdana" pitchFamily="34" charset="0"/>
              </a:defRPr>
            </a:lvl2pPr>
            <a:lvl3pPr marL="1143000" indent="-228600">
              <a:defRPr>
                <a:solidFill>
                  <a:schemeClr val="tx1"/>
                </a:solidFill>
                <a:latin typeface="Verdana" pitchFamily="34" charset="0"/>
              </a:defRPr>
            </a:lvl3pPr>
            <a:lvl4pPr marL="1600200" indent="-228600">
              <a:defRPr>
                <a:solidFill>
                  <a:schemeClr val="tx1"/>
                </a:solidFill>
                <a:latin typeface="Verdana" pitchFamily="34" charset="0"/>
              </a:defRPr>
            </a:lvl4pPr>
            <a:lvl5pPr marL="2057400" indent="-228600">
              <a:defRPr>
                <a:solidFill>
                  <a:schemeClr val="tx1"/>
                </a:solidFill>
                <a:latin typeface="Verdana" pitchFamily="34" charset="0"/>
              </a:defRPr>
            </a:lvl5pPr>
            <a:lvl6pPr marL="2514600" indent="-228600" eaLnBrk="0" fontAlgn="base" hangingPunct="0">
              <a:spcBef>
                <a:spcPct val="0"/>
              </a:spcBef>
              <a:spcAft>
                <a:spcPct val="0"/>
              </a:spcAft>
              <a:defRPr>
                <a:solidFill>
                  <a:schemeClr val="tx1"/>
                </a:solidFill>
                <a:latin typeface="Verdana" pitchFamily="34" charset="0"/>
              </a:defRPr>
            </a:lvl6pPr>
            <a:lvl7pPr marL="2971800" indent="-228600" eaLnBrk="0" fontAlgn="base" hangingPunct="0">
              <a:spcBef>
                <a:spcPct val="0"/>
              </a:spcBef>
              <a:spcAft>
                <a:spcPct val="0"/>
              </a:spcAft>
              <a:defRPr>
                <a:solidFill>
                  <a:schemeClr val="tx1"/>
                </a:solidFill>
                <a:latin typeface="Verdana" pitchFamily="34" charset="0"/>
              </a:defRPr>
            </a:lvl7pPr>
            <a:lvl8pPr marL="3429000" indent="-228600" eaLnBrk="0" fontAlgn="base" hangingPunct="0">
              <a:spcBef>
                <a:spcPct val="0"/>
              </a:spcBef>
              <a:spcAft>
                <a:spcPct val="0"/>
              </a:spcAft>
              <a:defRPr>
                <a:solidFill>
                  <a:schemeClr val="tx1"/>
                </a:solidFill>
                <a:latin typeface="Verdana" pitchFamily="34" charset="0"/>
              </a:defRPr>
            </a:lvl8pPr>
            <a:lvl9pPr marL="3886200" indent="-228600" eaLnBrk="0" fontAlgn="base" hangingPunct="0">
              <a:spcBef>
                <a:spcPct val="0"/>
              </a:spcBef>
              <a:spcAft>
                <a:spcPct val="0"/>
              </a:spcAft>
              <a:defRPr>
                <a:solidFill>
                  <a:schemeClr val="tx1"/>
                </a:solidFill>
                <a:latin typeface="Verdana" pitchFamily="34" charset="0"/>
              </a:defRPr>
            </a:lvl9pPr>
          </a:lstStyle>
          <a:p>
            <a:pPr>
              <a:spcBef>
                <a:spcPct val="50000"/>
              </a:spcBef>
              <a:defRPr/>
            </a:pPr>
            <a:r>
              <a:rPr lang="en-US" sz="3200" dirty="0"/>
              <a:t>Repeat as often as needed</a:t>
            </a:r>
          </a:p>
        </p:txBody>
      </p:sp>
      <p:pic>
        <p:nvPicPr>
          <p:cNvPr id="8" name="Picture 7"/>
          <p:cNvPicPr/>
          <p:nvPr/>
        </p:nvPicPr>
        <p:blipFill>
          <a:blip r:embed="rId2">
            <a:extLst>
              <a:ext uri="{28A0092B-C50C-407E-A947-70E740481C1C}">
                <a14:useLocalDpi xmlns:a14="http://schemas.microsoft.com/office/drawing/2010/main" val="0"/>
              </a:ext>
            </a:extLst>
          </a:blip>
          <a:stretch>
            <a:fillRect/>
          </a:stretch>
        </p:blipFill>
        <p:spPr>
          <a:xfrm>
            <a:off x="7492622" y="3374195"/>
            <a:ext cx="4162567" cy="2379485"/>
          </a:xfrm>
          <a:prstGeom prst="rect">
            <a:avLst/>
          </a:prstGeom>
        </p:spPr>
      </p:pic>
    </p:spTree>
    <p:extLst>
      <p:ext uri="{BB962C8B-B14F-4D97-AF65-F5344CB8AC3E}">
        <p14:creationId xmlns:p14="http://schemas.microsoft.com/office/powerpoint/2010/main" val="3551782300"/>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4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048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048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6"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wipe(down)">
                                      <p:cBhvr>
                                        <p:cTn id="23" dur="580">
                                          <p:stCondLst>
                                            <p:cond delay="0"/>
                                          </p:stCondLst>
                                        </p:cTn>
                                        <p:tgtEl>
                                          <p:spTgt spid="6"/>
                                        </p:tgtEl>
                                      </p:cBhvr>
                                    </p:animEffect>
                                    <p:anim calcmode="lin" valueType="num">
                                      <p:cBhvr>
                                        <p:cTn id="24" dur="1822" tmFilter="0,0; 0.14,0.36; 0.43,0.73; 0.71,0.91; 1.0,1.0">
                                          <p:stCondLst>
                                            <p:cond delay="0"/>
                                          </p:stCondLst>
                                        </p:cTn>
                                        <p:tgtEl>
                                          <p:spTgt spid="6"/>
                                        </p:tgtEl>
                                        <p:attrNameLst>
                                          <p:attrName>ppt_x</p:attrName>
                                        </p:attrNameLst>
                                      </p:cBhvr>
                                      <p:tavLst>
                                        <p:tav tm="0">
                                          <p:val>
                                            <p:strVal val="#ppt_x-0.25"/>
                                          </p:val>
                                        </p:tav>
                                        <p:tav tm="100000">
                                          <p:val>
                                            <p:strVal val="#ppt_x"/>
                                          </p:val>
                                        </p:tav>
                                      </p:tavLst>
                                    </p:anim>
                                    <p:anim calcmode="lin" valueType="num">
                                      <p:cBhvr>
                                        <p:cTn id="25" dur="664" tmFilter="0.0,0.0; 0.25,0.07; 0.50,0.2; 0.75,0.467; 1.0,1.0">
                                          <p:stCondLst>
                                            <p:cond delay="0"/>
                                          </p:stCondLst>
                                        </p:cTn>
                                        <p:tgtEl>
                                          <p:spTgt spid="6"/>
                                        </p:tgtEl>
                                        <p:attrNameLst>
                                          <p:attrName>ppt_y</p:attrName>
                                        </p:attrNameLst>
                                      </p:cBhvr>
                                      <p:tavLst>
                                        <p:tav tm="0" fmla="#ppt_y-sin(pi*$)/3">
                                          <p:val>
                                            <p:fltVal val="0.5"/>
                                          </p:val>
                                        </p:tav>
                                        <p:tav tm="100000">
                                          <p:val>
                                            <p:fltVal val="1"/>
                                          </p:val>
                                        </p:tav>
                                      </p:tavLst>
                                    </p:anim>
                                    <p:anim calcmode="lin" valueType="num">
                                      <p:cBhvr>
                                        <p:cTn id="26" dur="664" tmFilter="0, 0; 0.125,0.2665; 0.25,0.4; 0.375,0.465; 0.5,0.5;  0.625,0.535; 0.75,0.6; 0.875,0.7335; 1,1">
                                          <p:stCondLst>
                                            <p:cond delay="664"/>
                                          </p:stCondLst>
                                        </p:cTn>
                                        <p:tgtEl>
                                          <p:spTgt spid="6"/>
                                        </p:tgtEl>
                                        <p:attrNameLst>
                                          <p:attrName>ppt_y</p:attrName>
                                        </p:attrNameLst>
                                      </p:cBhvr>
                                      <p:tavLst>
                                        <p:tav tm="0" fmla="#ppt_y-sin(pi*$)/9">
                                          <p:val>
                                            <p:fltVal val="0"/>
                                          </p:val>
                                        </p:tav>
                                        <p:tav tm="100000">
                                          <p:val>
                                            <p:fltVal val="1"/>
                                          </p:val>
                                        </p:tav>
                                      </p:tavLst>
                                    </p:anim>
                                    <p:anim calcmode="lin" valueType="num">
                                      <p:cBhvr>
                                        <p:cTn id="27" dur="332" tmFilter="0, 0; 0.125,0.2665; 0.25,0.4; 0.375,0.465; 0.5,0.5;  0.625,0.535; 0.75,0.6; 0.875,0.7335; 1,1">
                                          <p:stCondLst>
                                            <p:cond delay="1324"/>
                                          </p:stCondLst>
                                        </p:cTn>
                                        <p:tgtEl>
                                          <p:spTgt spid="6"/>
                                        </p:tgtEl>
                                        <p:attrNameLst>
                                          <p:attrName>ppt_y</p:attrName>
                                        </p:attrNameLst>
                                      </p:cBhvr>
                                      <p:tavLst>
                                        <p:tav tm="0" fmla="#ppt_y-sin(pi*$)/27">
                                          <p:val>
                                            <p:fltVal val="0"/>
                                          </p:val>
                                        </p:tav>
                                        <p:tav tm="100000">
                                          <p:val>
                                            <p:fltVal val="1"/>
                                          </p:val>
                                        </p:tav>
                                      </p:tavLst>
                                    </p:anim>
                                    <p:anim calcmode="lin" valueType="num">
                                      <p:cBhvr>
                                        <p:cTn id="28" dur="164" tmFilter="0, 0; 0.125,0.2665; 0.25,0.4; 0.375,0.465; 0.5,0.5;  0.625,0.535; 0.75,0.6; 0.875,0.7335; 1,1">
                                          <p:stCondLst>
                                            <p:cond delay="1656"/>
                                          </p:stCondLst>
                                        </p:cTn>
                                        <p:tgtEl>
                                          <p:spTgt spid="6"/>
                                        </p:tgtEl>
                                        <p:attrNameLst>
                                          <p:attrName>ppt_y</p:attrName>
                                        </p:attrNameLst>
                                      </p:cBhvr>
                                      <p:tavLst>
                                        <p:tav tm="0" fmla="#ppt_y-sin(pi*$)/81">
                                          <p:val>
                                            <p:fltVal val="0"/>
                                          </p:val>
                                        </p:tav>
                                        <p:tav tm="100000">
                                          <p:val>
                                            <p:fltVal val="1"/>
                                          </p:val>
                                        </p:tav>
                                      </p:tavLst>
                                    </p:anim>
                                    <p:animScale>
                                      <p:cBhvr>
                                        <p:cTn id="29" dur="26">
                                          <p:stCondLst>
                                            <p:cond delay="650"/>
                                          </p:stCondLst>
                                        </p:cTn>
                                        <p:tgtEl>
                                          <p:spTgt spid="6"/>
                                        </p:tgtEl>
                                      </p:cBhvr>
                                      <p:to x="100000" y="60000"/>
                                    </p:animScale>
                                    <p:animScale>
                                      <p:cBhvr>
                                        <p:cTn id="30" dur="166" decel="50000">
                                          <p:stCondLst>
                                            <p:cond delay="676"/>
                                          </p:stCondLst>
                                        </p:cTn>
                                        <p:tgtEl>
                                          <p:spTgt spid="6"/>
                                        </p:tgtEl>
                                      </p:cBhvr>
                                      <p:to x="100000" y="100000"/>
                                    </p:animScale>
                                    <p:animScale>
                                      <p:cBhvr>
                                        <p:cTn id="31" dur="26">
                                          <p:stCondLst>
                                            <p:cond delay="1312"/>
                                          </p:stCondLst>
                                        </p:cTn>
                                        <p:tgtEl>
                                          <p:spTgt spid="6"/>
                                        </p:tgtEl>
                                      </p:cBhvr>
                                      <p:to x="100000" y="80000"/>
                                    </p:animScale>
                                    <p:animScale>
                                      <p:cBhvr>
                                        <p:cTn id="32" dur="166" decel="50000">
                                          <p:stCondLst>
                                            <p:cond delay="1338"/>
                                          </p:stCondLst>
                                        </p:cTn>
                                        <p:tgtEl>
                                          <p:spTgt spid="6"/>
                                        </p:tgtEl>
                                      </p:cBhvr>
                                      <p:to x="100000" y="100000"/>
                                    </p:animScale>
                                    <p:animScale>
                                      <p:cBhvr>
                                        <p:cTn id="33" dur="26">
                                          <p:stCondLst>
                                            <p:cond delay="1642"/>
                                          </p:stCondLst>
                                        </p:cTn>
                                        <p:tgtEl>
                                          <p:spTgt spid="6"/>
                                        </p:tgtEl>
                                      </p:cBhvr>
                                      <p:to x="100000" y="90000"/>
                                    </p:animScale>
                                    <p:animScale>
                                      <p:cBhvr>
                                        <p:cTn id="34" dur="166" decel="50000">
                                          <p:stCondLst>
                                            <p:cond delay="1668"/>
                                          </p:stCondLst>
                                        </p:cTn>
                                        <p:tgtEl>
                                          <p:spTgt spid="6"/>
                                        </p:tgtEl>
                                      </p:cBhvr>
                                      <p:to x="100000" y="100000"/>
                                    </p:animScale>
                                    <p:animScale>
                                      <p:cBhvr>
                                        <p:cTn id="35" dur="26">
                                          <p:stCondLst>
                                            <p:cond delay="1808"/>
                                          </p:stCondLst>
                                        </p:cTn>
                                        <p:tgtEl>
                                          <p:spTgt spid="6"/>
                                        </p:tgtEl>
                                      </p:cBhvr>
                                      <p:to x="100000" y="95000"/>
                                    </p:animScale>
                                    <p:animScale>
                                      <p:cBhvr>
                                        <p:cTn id="36" dur="166" decel="50000">
                                          <p:stCondLst>
                                            <p:cond delay="1834"/>
                                          </p:stCondLst>
                                        </p:cTn>
                                        <p:tgtEl>
                                          <p:spTgt spid="6"/>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TM03457510[[fn=Savon]]</Template>
  <TotalTime>807</TotalTime>
  <Words>2201</Words>
  <Application>Microsoft Office PowerPoint</Application>
  <PresentationFormat>Widescreen</PresentationFormat>
  <Paragraphs>386</Paragraphs>
  <Slides>47</Slides>
  <Notes>13</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47</vt:i4>
      </vt:variant>
    </vt:vector>
  </HeadingPairs>
  <TitlesOfParts>
    <vt:vector size="54" baseType="lpstr">
      <vt:lpstr>Calibri</vt:lpstr>
      <vt:lpstr>Century Gothic</vt:lpstr>
      <vt:lpstr>Garamond</vt:lpstr>
      <vt:lpstr>Gill Sans MT</vt:lpstr>
      <vt:lpstr>Verdana</vt:lpstr>
      <vt:lpstr>Wingdings</vt:lpstr>
      <vt:lpstr>Savon</vt:lpstr>
      <vt:lpstr>Professional Learning Communities, Part I</vt:lpstr>
      <vt:lpstr>PowerPoint Presentation</vt:lpstr>
      <vt:lpstr>What does PLC mean?</vt:lpstr>
      <vt:lpstr>What Does the Research Say About This Model?</vt:lpstr>
      <vt:lpstr>PowerPoint Presentation</vt:lpstr>
      <vt:lpstr>PowerPoint Presentation</vt:lpstr>
      <vt:lpstr>PowerPoint Presentation</vt:lpstr>
      <vt:lpstr> Big Idea #1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Professional Learning communities, Part II</vt:lpstr>
      <vt:lpstr> Establishing Common Practices  </vt:lpstr>
      <vt:lpstr>Building Background </vt:lpstr>
      <vt:lpstr>PowerPoint Presentation</vt:lpstr>
      <vt:lpstr>Essential Components of PLC Meetings </vt:lpstr>
      <vt:lpstr>PowerPoint Presentation</vt:lpstr>
      <vt:lpstr>Breaking it Down:</vt:lpstr>
      <vt:lpstr>Breaking it Down:</vt:lpstr>
      <vt:lpstr>Breaking It Down</vt:lpstr>
      <vt:lpstr>Breaking it Down:</vt:lpstr>
      <vt:lpstr>How to PLC, Version 1.0</vt:lpstr>
      <vt:lpstr>So What?</vt:lpstr>
      <vt:lpstr>Now What?</vt:lpstr>
      <vt:lpstr>Acknowledgement</vt:lpstr>
      <vt:lpstr>PLC Meeting Cycle</vt:lpstr>
      <vt:lpstr>Using Protocol Forms to Move Through the 3-Week Cycle</vt:lpstr>
      <vt:lpstr>PowerPoint Presentation</vt:lpstr>
      <vt:lpstr>PowerPoint Presentation</vt:lpstr>
      <vt:lpstr>PowerPoint Presentation</vt:lpstr>
      <vt:lpstr>PowerPoint Presentation</vt:lpstr>
      <vt:lpstr>PowerPoint Presentation</vt:lpstr>
      <vt:lpstr>PowerPoint Presentation</vt:lpstr>
      <vt:lpstr>Singletons</vt:lpstr>
      <vt:lpstr>Checking for Understanding</vt:lpstr>
      <vt:lpstr>What will this look like at name of school?</vt:lpstr>
      <vt:lpstr>Application: Agenda Items That Begin Today</vt:lpstr>
      <vt:lpstr>Reminder: Change is Messy!</vt:lpstr>
      <vt:lpstr>PowerPoint Presentation</vt:lpstr>
      <vt:lpstr>Key Dates and Actions</vt:lpstr>
      <vt:lpstr>Resources</vt:lpstr>
    </vt:vector>
  </TitlesOfParts>
  <Company>SHSD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Professional Learning Communities (PLC)</dc:title>
  <dc:creator>rstucky</dc:creator>
  <cp:lastModifiedBy>rstucky</cp:lastModifiedBy>
  <cp:revision>68</cp:revision>
  <cp:lastPrinted>2019-08-16T20:51:17Z</cp:lastPrinted>
  <dcterms:created xsi:type="dcterms:W3CDTF">2019-08-07T15:49:19Z</dcterms:created>
  <dcterms:modified xsi:type="dcterms:W3CDTF">2019-08-16T21:13:16Z</dcterms:modified>
</cp:coreProperties>
</file>