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F97BF9-BD9A-4B3F-AB4B-F431EF7A193A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138C135-D27D-4391-AFBF-502E11272EE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Formative Assessments</a:t>
            </a:r>
            <a:r>
              <a:rPr lang="en-US" smtClean="0"/>
              <a:t/>
            </a:r>
            <a:br>
              <a:rPr lang="en-US" smtClean="0"/>
            </a:br>
            <a:r>
              <a:rPr lang="en-US" sz="2200"/>
              <a:t>F</a:t>
            </a:r>
            <a:r>
              <a:rPr lang="en-US" sz="2200" smtClean="0"/>
              <a:t>rom </a:t>
            </a:r>
            <a:r>
              <a:rPr lang="en-US" sz="2200" dirty="0" smtClean="0"/>
              <a:t>a presentation by Richard DuFour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April 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Critical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often we view the results of formative assessment to clarify what the student needs to do differently.</a:t>
            </a:r>
          </a:p>
          <a:p>
            <a:r>
              <a:rPr lang="en-US" dirty="0" smtClean="0"/>
              <a:t>Truly effective formative assessment must inform us about what we need to do differently.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From “I taught it” to “My students learned it.”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5140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Could a CFA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exit ticket</a:t>
            </a:r>
          </a:p>
          <a:p>
            <a:r>
              <a:rPr lang="en-US" dirty="0" smtClean="0"/>
              <a:t>A quiz—remember, feedback </a:t>
            </a:r>
          </a:p>
          <a:p>
            <a:r>
              <a:rPr lang="en-US" dirty="0" smtClean="0"/>
              <a:t>Agree-disagree</a:t>
            </a:r>
          </a:p>
          <a:p>
            <a:r>
              <a:rPr lang="en-US" dirty="0" smtClean="0"/>
              <a:t>True-False</a:t>
            </a:r>
          </a:p>
          <a:p>
            <a:r>
              <a:rPr lang="en-US" dirty="0" smtClean="0"/>
              <a:t>Short written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Gave the Assessment,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Our analysis is based on these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essential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learnings</a:t>
            </a:r>
            <a:r>
              <a:rPr lang="en-US" dirty="0"/>
              <a:t>:</a:t>
            </a:r>
          </a:p>
          <a:p>
            <a:endParaRPr lang="en-US" sz="1300" dirty="0"/>
          </a:p>
          <a:p>
            <a:r>
              <a:rPr lang="en-US" dirty="0"/>
              <a:t>These students need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additional time and support</a:t>
            </a:r>
            <a:r>
              <a:rPr lang="en-US" dirty="0"/>
              <a:t> to achieve proficiency:</a:t>
            </a:r>
          </a:p>
          <a:p>
            <a:endParaRPr lang="en-US" sz="1300" dirty="0"/>
          </a:p>
          <a:p>
            <a:r>
              <a:rPr lang="en-US" dirty="0"/>
              <a:t>The support will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look like</a:t>
            </a:r>
            <a:r>
              <a:rPr lang="en-US" dirty="0"/>
              <a:t>:</a:t>
            </a:r>
          </a:p>
          <a:p>
            <a:endParaRPr lang="en-US" sz="1300" dirty="0"/>
          </a:p>
          <a:p>
            <a:r>
              <a:rPr lang="en-US" dirty="0"/>
              <a:t>Our team’s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students struggled in this area</a:t>
            </a:r>
            <a:r>
              <a:rPr lang="en-US" dirty="0"/>
              <a:t>:</a:t>
            </a:r>
          </a:p>
          <a:p>
            <a:endParaRPr lang="en-US" sz="1300" dirty="0"/>
          </a:p>
          <a:p>
            <a:r>
              <a:rPr lang="en-US" dirty="0"/>
              <a:t>We believe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 cause is</a:t>
            </a:r>
            <a:r>
              <a:rPr lang="en-US" dirty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4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8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600" dirty="0" smtClean="0"/>
              <a:t>“In effective school systems, employees at all levels can explain what they are doing and why, with consistency.  Everyone can talk the walk with shared understanding.”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dirty="0" err="1" smtClean="0"/>
              <a:t>DuFour</a:t>
            </a:r>
            <a:r>
              <a:rPr lang="en-US" sz="2400" dirty="0" smtClean="0"/>
              <a:t> and </a:t>
            </a:r>
            <a:r>
              <a:rPr lang="en-US" sz="2400" dirty="0" err="1" smtClean="0"/>
              <a:t>Fullan</a:t>
            </a:r>
            <a:r>
              <a:rPr lang="en-US" sz="2400" dirty="0" smtClean="0"/>
              <a:t>, </a:t>
            </a:r>
            <a:r>
              <a:rPr lang="en-US" sz="2400" i="1" dirty="0" smtClean="0"/>
              <a:t>Cultures Built to Last: Systemic PLCs at Work</a:t>
            </a:r>
            <a:r>
              <a:rPr lang="en-US" sz="2400" dirty="0" smtClean="0"/>
              <a:t>,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40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Formative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600" dirty="0" smtClean="0"/>
              <a:t>CFAs are the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lynchpin</a:t>
            </a:r>
            <a:r>
              <a:rPr lang="en-US" sz="3600" dirty="0" smtClean="0"/>
              <a:t> of the collaborative team process in a PLC.</a:t>
            </a:r>
          </a:p>
          <a:p>
            <a:pPr lvl="1"/>
            <a:endParaRPr lang="en-US" dirty="0"/>
          </a:p>
          <a:p>
            <a:pPr lvl="1"/>
            <a:r>
              <a:rPr lang="en-US" sz="3200" dirty="0" smtClean="0"/>
              <a:t>‘Formative’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lvl="1"/>
            <a:r>
              <a:rPr lang="en-US" sz="3200" dirty="0" smtClean="0"/>
              <a:t>‘Common’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421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Formative Assessment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Assessment </a:t>
            </a:r>
            <a:r>
              <a:rPr lang="en-US" i="1" dirty="0" smtClean="0"/>
              <a:t>For</a:t>
            </a:r>
            <a:r>
              <a:rPr lang="en-US" dirty="0" smtClean="0"/>
              <a:t> Learning</a:t>
            </a:r>
          </a:p>
          <a:p>
            <a:r>
              <a:rPr lang="en-US" dirty="0"/>
              <a:t>B</a:t>
            </a:r>
            <a:r>
              <a:rPr lang="en-US" dirty="0" smtClean="0"/>
              <a:t>rief</a:t>
            </a:r>
          </a:p>
          <a:p>
            <a:r>
              <a:rPr lang="en-US" dirty="0" smtClean="0"/>
              <a:t>Aligns directly with the standard to be learned</a:t>
            </a:r>
          </a:p>
          <a:p>
            <a:r>
              <a:rPr lang="en-US" dirty="0" smtClean="0"/>
              <a:t>Supports ongoing student growth</a:t>
            </a:r>
          </a:p>
          <a:p>
            <a:r>
              <a:rPr lang="en-US" dirty="0" smtClean="0"/>
              <a:t>Takes place during learning, not after</a:t>
            </a:r>
          </a:p>
          <a:p>
            <a:r>
              <a:rPr lang="en-US" dirty="0" smtClean="0"/>
              <a:t>Results are available in time to take action</a:t>
            </a:r>
          </a:p>
          <a:p>
            <a:r>
              <a:rPr lang="en-US" dirty="0" smtClean="0"/>
              <a:t>Provides feedback to students so they can monitor their own progress</a:t>
            </a:r>
          </a:p>
        </p:txBody>
      </p:sp>
    </p:spTree>
    <p:extLst>
      <p:ext uri="{BB962C8B-B14F-4D97-AF65-F5344CB8AC3E}">
        <p14:creationId xmlns:p14="http://schemas.microsoft.com/office/powerpoint/2010/main" val="87864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Common Assessment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to assess the learning of all students pursuing the same curriculum </a:t>
            </a:r>
          </a:p>
          <a:p>
            <a:r>
              <a:rPr lang="en-US" dirty="0"/>
              <a:t>U</a:t>
            </a:r>
            <a:r>
              <a:rPr lang="en-US" dirty="0" smtClean="0"/>
              <a:t>se of the same instrument and/or the same criteria.</a:t>
            </a:r>
          </a:p>
          <a:p>
            <a:r>
              <a:rPr lang="en-US" dirty="0" smtClean="0"/>
              <a:t>Administered at the same time or within a narrow window of time</a:t>
            </a:r>
          </a:p>
          <a:p>
            <a:r>
              <a:rPr lang="en-US" dirty="0" smtClean="0"/>
              <a:t>Administered to special education students according to the adaptions and modifications specified in their IEPs.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2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Keys to Common Formative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3500" b="1" dirty="0" smtClean="0"/>
          </a:p>
          <a:p>
            <a:pPr marL="0" indent="0">
              <a:buNone/>
            </a:pPr>
            <a:r>
              <a:rPr lang="en-US" sz="3500" b="1" dirty="0" smtClean="0"/>
              <a:t>To determine if an assessment process is formative, ask:</a:t>
            </a:r>
          </a:p>
          <a:p>
            <a:pPr marL="0" indent="0">
              <a:buNone/>
            </a:pPr>
            <a:endParaRPr lang="en-US" sz="1300" b="1" dirty="0" smtClean="0"/>
          </a:p>
          <a:p>
            <a:r>
              <a:rPr lang="en-US" dirty="0" smtClean="0"/>
              <a:t>Is it used to identify students who experience difficulty in their learning?</a:t>
            </a:r>
          </a:p>
          <a:p>
            <a:endParaRPr lang="en-US" sz="1300" dirty="0" smtClean="0"/>
          </a:p>
          <a:p>
            <a:r>
              <a:rPr lang="en-US" dirty="0" smtClean="0"/>
              <a:t>Do students receive additional time and support for learning when they experience difficulty?</a:t>
            </a:r>
          </a:p>
          <a:p>
            <a:endParaRPr lang="en-US" sz="1300" dirty="0" smtClean="0"/>
          </a:p>
          <a:p>
            <a:r>
              <a:rPr lang="en-US" dirty="0" smtClean="0"/>
              <a:t>Do students get an additional opportunity to demonstrate their learning?</a:t>
            </a:r>
          </a:p>
          <a:p>
            <a:endParaRPr lang="en-US" sz="1300" dirty="0" smtClean="0"/>
          </a:p>
          <a:p>
            <a:r>
              <a:rPr lang="en-US" dirty="0" smtClean="0"/>
              <a:t>Do teachers use the results to inform and improve their individual and collective practice?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7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CFAs?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“Studies have demonstrated assessment </a:t>
            </a:r>
            <a:r>
              <a:rPr lang="en-US" i="1" dirty="0" smtClean="0"/>
              <a:t>for</a:t>
            </a:r>
            <a:r>
              <a:rPr lang="en-US" dirty="0" smtClean="0"/>
              <a:t> learning rivals one-on-one tutoring in its effectiveness and that the use of assessment particularly benefits low-achieving students.”</a:t>
            </a:r>
          </a:p>
          <a:p>
            <a:pPr lvl="1"/>
            <a:endParaRPr lang="en-US" sz="1000" dirty="0" smtClean="0"/>
          </a:p>
          <a:p>
            <a:pPr marL="402336" lvl="1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Stiggins</a:t>
            </a:r>
            <a:r>
              <a:rPr lang="en-US" dirty="0" smtClean="0"/>
              <a:t>, 2004, p.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0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Why CFAs?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Efficiency: </a:t>
            </a:r>
            <a:r>
              <a:rPr lang="en-US" dirty="0" smtClean="0"/>
              <a:t>By sharing the load, teachers save time.</a:t>
            </a:r>
          </a:p>
          <a:p>
            <a:endParaRPr lang="en-US" sz="1300" dirty="0" smtClean="0"/>
          </a:p>
          <a:p>
            <a:r>
              <a:rPr lang="en-US" b="1" dirty="0" smtClean="0"/>
              <a:t>Fairness: </a:t>
            </a:r>
            <a:r>
              <a:rPr lang="en-US" dirty="0" smtClean="0"/>
              <a:t>They promote common goals, similar pacing, and consistent standards to assess student proficiency.</a:t>
            </a:r>
          </a:p>
          <a:p>
            <a:endParaRPr lang="en-US" sz="1300" dirty="0" smtClean="0"/>
          </a:p>
          <a:p>
            <a:r>
              <a:rPr lang="en-US" b="1" dirty="0" smtClean="0"/>
              <a:t>Effective monitoring: </a:t>
            </a:r>
            <a:r>
              <a:rPr lang="en-US" dirty="0" smtClean="0"/>
              <a:t>Monitoring provides timely evidence of whether the guaranteed and viable curriculum is being taught and learned.</a:t>
            </a:r>
          </a:p>
          <a:p>
            <a:endParaRPr lang="en-US" sz="1300" dirty="0" smtClean="0"/>
          </a:p>
          <a:p>
            <a:r>
              <a:rPr lang="en-US" b="1" dirty="0" smtClean="0"/>
              <a:t>Team capacity: </a:t>
            </a:r>
            <a:r>
              <a:rPr lang="en-US" dirty="0" smtClean="0"/>
              <a:t>Collaborative teacher teams can identify and address problem areas in their programs.</a:t>
            </a:r>
          </a:p>
          <a:p>
            <a:endParaRPr lang="en-US" sz="1300" dirty="0" smtClean="0"/>
          </a:p>
          <a:p>
            <a:r>
              <a:rPr lang="en-US" b="1" dirty="0" smtClean="0"/>
              <a:t>Collective response: </a:t>
            </a:r>
            <a:r>
              <a:rPr lang="en-US" dirty="0" smtClean="0"/>
              <a:t>They support timely, systematic interventions (and extensions) for students.</a:t>
            </a:r>
          </a:p>
          <a:p>
            <a:endParaRPr lang="en-US" sz="1400" dirty="0" smtClean="0"/>
          </a:p>
          <a:p>
            <a:r>
              <a:rPr lang="en-US" b="1" dirty="0" smtClean="0"/>
              <a:t>Informed teacher practice: </a:t>
            </a:r>
            <a:r>
              <a:rPr lang="en-US" dirty="0" smtClean="0"/>
              <a:t>Individual teachers obtain the basis of comparison that enables them to identify strengths and weaknesses of their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9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Accurate Assessment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257800"/>
          </a:xfrm>
        </p:spPr>
        <p:txBody>
          <a:bodyPr>
            <a:normAutofit lnSpcReduction="10000"/>
          </a:bodyPr>
          <a:lstStyle/>
          <a:p>
            <a:pPr marL="566738" indent="-484188"/>
            <a:r>
              <a:rPr lang="en-US" dirty="0"/>
              <a:t>C</a:t>
            </a:r>
            <a:r>
              <a:rPr lang="en-US" dirty="0" smtClean="0"/>
              <a:t>ommon formative assessments are the most powerful tool for helping a </a:t>
            </a:r>
            <a:r>
              <a:rPr lang="en-US" dirty="0"/>
              <a:t>s</a:t>
            </a:r>
            <a:r>
              <a:rPr lang="en-US" dirty="0" smtClean="0"/>
              <a:t>chool begin to function as a professional learning community but only if they are used to:</a:t>
            </a:r>
          </a:p>
          <a:p>
            <a:pPr lvl="1"/>
            <a:endParaRPr lang="en-US" sz="1200" dirty="0" smtClean="0"/>
          </a:p>
          <a:p>
            <a:pPr marL="639763" lvl="1" indent="-15875"/>
            <a:r>
              <a:rPr lang="en-US" dirty="0" smtClean="0"/>
              <a:t>Inform and </a:t>
            </a:r>
            <a:r>
              <a:rPr lang="en-US" b="1" dirty="0" smtClean="0"/>
              <a:t>improve</a:t>
            </a:r>
            <a:r>
              <a:rPr lang="en-US" dirty="0" smtClean="0"/>
              <a:t> individual </a:t>
            </a:r>
            <a:r>
              <a:rPr lang="en-US" b="1" dirty="0" smtClean="0"/>
              <a:t>practice</a:t>
            </a:r>
          </a:p>
          <a:p>
            <a:pPr marL="639763" lvl="1" indent="-15875"/>
            <a:r>
              <a:rPr lang="en-US" b="1" dirty="0" smtClean="0"/>
              <a:t>Improve</a:t>
            </a:r>
            <a:r>
              <a:rPr lang="en-US" dirty="0" smtClean="0"/>
              <a:t> the </a:t>
            </a:r>
            <a:r>
              <a:rPr lang="en-US" b="1" dirty="0" smtClean="0"/>
              <a:t>effectiveness</a:t>
            </a:r>
            <a:r>
              <a:rPr lang="en-US" dirty="0" smtClean="0"/>
              <a:t> of the team</a:t>
            </a:r>
          </a:p>
          <a:p>
            <a:pPr marL="639763" lvl="1" indent="-15875"/>
            <a:r>
              <a:rPr lang="en-US" b="1" dirty="0" smtClean="0"/>
              <a:t>Identify</a:t>
            </a:r>
            <a:r>
              <a:rPr lang="en-US" dirty="0" smtClean="0"/>
              <a:t> students who need </a:t>
            </a:r>
            <a:r>
              <a:rPr lang="en-US" b="1" dirty="0" smtClean="0"/>
              <a:t>additional time   </a:t>
            </a:r>
          </a:p>
          <a:p>
            <a:pPr marL="623888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and support for learning</a:t>
            </a:r>
          </a:p>
          <a:p>
            <a:pPr marL="639763" lvl="1" indent="-15875"/>
            <a:r>
              <a:rPr lang="en-US" b="1" dirty="0" smtClean="0"/>
              <a:t>Identify</a:t>
            </a:r>
            <a:r>
              <a:rPr lang="en-US" dirty="0" smtClean="0"/>
              <a:t> students who are ready for </a:t>
            </a:r>
          </a:p>
          <a:p>
            <a:pPr marL="623888" lvl="1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enrichment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489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130</TotalTime>
  <Words>572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Gill Sans MT</vt:lpstr>
      <vt:lpstr>Verdana</vt:lpstr>
      <vt:lpstr>Wingdings 2</vt:lpstr>
      <vt:lpstr>Solstice</vt:lpstr>
      <vt:lpstr>Common Formative Assessments From a presentation by Richard DuFour</vt:lpstr>
      <vt:lpstr>Key Vocabulary</vt:lpstr>
      <vt:lpstr>Common Formative Assessments</vt:lpstr>
      <vt:lpstr>A Formative Assessment Is…</vt:lpstr>
      <vt:lpstr>A Common Assessment Is…</vt:lpstr>
      <vt:lpstr>Keys to Common Formative Assessments</vt:lpstr>
      <vt:lpstr>Why CFAs?</vt:lpstr>
      <vt:lpstr>Why CFAs?</vt:lpstr>
      <vt:lpstr>Accurate Assessment is Not Enough</vt:lpstr>
      <vt:lpstr>A Critical Error</vt:lpstr>
      <vt:lpstr>What Could a CFA look like?</vt:lpstr>
      <vt:lpstr>We Gave the Assessment, Now What?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Formative Assessments</dc:title>
  <dc:creator>image</dc:creator>
  <cp:lastModifiedBy>rstucky</cp:lastModifiedBy>
  <cp:revision>21</cp:revision>
  <dcterms:created xsi:type="dcterms:W3CDTF">2017-04-07T02:09:55Z</dcterms:created>
  <dcterms:modified xsi:type="dcterms:W3CDTF">2019-12-13T19:29:25Z</dcterms:modified>
</cp:coreProperties>
</file>