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328" r:id="rId2"/>
    <p:sldId id="256" r:id="rId3"/>
    <p:sldId id="322" r:id="rId4"/>
    <p:sldId id="275" r:id="rId5"/>
    <p:sldId id="268" r:id="rId6"/>
    <p:sldId id="303" r:id="rId7"/>
    <p:sldId id="262" r:id="rId8"/>
    <p:sldId id="316" r:id="rId9"/>
    <p:sldId id="261" r:id="rId10"/>
    <p:sldId id="315" r:id="rId11"/>
    <p:sldId id="264" r:id="rId12"/>
    <p:sldId id="263" r:id="rId13"/>
    <p:sldId id="270" r:id="rId14"/>
    <p:sldId id="313" r:id="rId15"/>
    <p:sldId id="314" r:id="rId16"/>
    <p:sldId id="312" r:id="rId17"/>
    <p:sldId id="257" r:id="rId18"/>
    <p:sldId id="305" r:id="rId19"/>
    <p:sldId id="321" r:id="rId20"/>
    <p:sldId id="266" r:id="rId21"/>
    <p:sldId id="306" r:id="rId22"/>
    <p:sldId id="307" r:id="rId23"/>
    <p:sldId id="284" r:id="rId24"/>
    <p:sldId id="285" r:id="rId25"/>
    <p:sldId id="327" r:id="rId26"/>
    <p:sldId id="318" r:id="rId27"/>
    <p:sldId id="319" r:id="rId28"/>
    <p:sldId id="278" r:id="rId29"/>
    <p:sldId id="283" r:id="rId30"/>
    <p:sldId id="289" r:id="rId31"/>
    <p:sldId id="290" r:id="rId32"/>
    <p:sldId id="277" r:id="rId33"/>
    <p:sldId id="291" r:id="rId34"/>
    <p:sldId id="294" r:id="rId35"/>
    <p:sldId id="295" r:id="rId36"/>
    <p:sldId id="288" r:id="rId37"/>
    <p:sldId id="323" r:id="rId38"/>
    <p:sldId id="325" r:id="rId39"/>
    <p:sldId id="326" r:id="rId40"/>
    <p:sldId id="324" r:id="rId41"/>
    <p:sldId id="304" r:id="rId42"/>
    <p:sldId id="267" r:id="rId43"/>
    <p:sldId id="269" r:id="rId44"/>
    <p:sldId id="299" r:id="rId45"/>
    <p:sldId id="333" r:id="rId46"/>
    <p:sldId id="300" r:id="rId47"/>
    <p:sldId id="330" r:id="rId48"/>
    <p:sldId id="334" r:id="rId49"/>
  </p:sldIdLst>
  <p:sldSz cx="12192000" cy="6858000"/>
  <p:notesSz cx="9220200" cy="6934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6"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95420" cy="347914"/>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5222646" y="1"/>
            <a:ext cx="3995420" cy="347914"/>
          </a:xfrm>
          <a:prstGeom prst="rect">
            <a:avLst/>
          </a:prstGeom>
        </p:spPr>
        <p:txBody>
          <a:bodyPr vert="horz" lIns="92309" tIns="46154" rIns="92309" bIns="46154" rtlCol="0"/>
          <a:lstStyle>
            <a:lvl1pPr algn="r">
              <a:defRPr sz="1200"/>
            </a:lvl1pPr>
          </a:lstStyle>
          <a:p>
            <a:fld id="{BF0064AA-A020-47A5-9AFA-DC3EF5DDDA81}" type="datetimeFigureOut">
              <a:rPr lang="en-US" smtClean="0"/>
              <a:t>8/16/2019</a:t>
            </a:fld>
            <a:endParaRPr lang="en-US"/>
          </a:p>
        </p:txBody>
      </p:sp>
      <p:sp>
        <p:nvSpPr>
          <p:cNvPr id="4" name="Footer Placeholder 3"/>
          <p:cNvSpPr>
            <a:spLocks noGrp="1"/>
          </p:cNvSpPr>
          <p:nvPr>
            <p:ph type="ftr" sz="quarter" idx="2"/>
          </p:nvPr>
        </p:nvSpPr>
        <p:spPr>
          <a:xfrm>
            <a:off x="0" y="6586287"/>
            <a:ext cx="3995420" cy="347913"/>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5222646" y="6586287"/>
            <a:ext cx="3995420" cy="347913"/>
          </a:xfrm>
          <a:prstGeom prst="rect">
            <a:avLst/>
          </a:prstGeom>
        </p:spPr>
        <p:txBody>
          <a:bodyPr vert="horz" lIns="92309" tIns="46154" rIns="92309" bIns="46154" rtlCol="0" anchor="b"/>
          <a:lstStyle>
            <a:lvl1pPr algn="r">
              <a:defRPr sz="1200"/>
            </a:lvl1pPr>
          </a:lstStyle>
          <a:p>
            <a:fld id="{9E51C3BD-9848-4DE6-82E2-5FD2CB83A4E3}" type="slidenum">
              <a:rPr lang="en-US" smtClean="0"/>
              <a:t>‹#›</a:t>
            </a:fld>
            <a:endParaRPr lang="en-US"/>
          </a:p>
        </p:txBody>
      </p:sp>
    </p:spTree>
    <p:extLst>
      <p:ext uri="{BB962C8B-B14F-4D97-AF65-F5344CB8AC3E}">
        <p14:creationId xmlns:p14="http://schemas.microsoft.com/office/powerpoint/2010/main" val="286423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95420" cy="347914"/>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5222646" y="1"/>
            <a:ext cx="3995420" cy="347914"/>
          </a:xfrm>
          <a:prstGeom prst="rect">
            <a:avLst/>
          </a:prstGeom>
        </p:spPr>
        <p:txBody>
          <a:bodyPr vert="horz" lIns="92309" tIns="46154" rIns="92309" bIns="46154" rtlCol="0"/>
          <a:lstStyle>
            <a:lvl1pPr algn="r">
              <a:defRPr sz="1200"/>
            </a:lvl1pPr>
          </a:lstStyle>
          <a:p>
            <a:fld id="{E719F659-1DF0-481C-9BBE-51070240D873}" type="datetimeFigureOut">
              <a:rPr lang="en-US" smtClean="0"/>
              <a:t>8/16/2019</a:t>
            </a:fld>
            <a:endParaRPr lang="en-US"/>
          </a:p>
        </p:txBody>
      </p:sp>
      <p:sp>
        <p:nvSpPr>
          <p:cNvPr id="4" name="Slide Image Placeholder 3"/>
          <p:cNvSpPr>
            <a:spLocks noGrp="1" noRot="1" noChangeAspect="1"/>
          </p:cNvSpPr>
          <p:nvPr>
            <p:ph type="sldImg" idx="2"/>
          </p:nvPr>
        </p:nvSpPr>
        <p:spPr>
          <a:xfrm>
            <a:off x="2530475" y="866775"/>
            <a:ext cx="4159250" cy="23399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922020" y="3337083"/>
            <a:ext cx="7376160" cy="2730342"/>
          </a:xfrm>
          <a:prstGeom prst="rect">
            <a:avLst/>
          </a:prstGeom>
        </p:spPr>
        <p:txBody>
          <a:bodyPr vert="horz" lIns="92309" tIns="46154" rIns="92309" bIns="4615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86287"/>
            <a:ext cx="3995420" cy="347913"/>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5222646" y="6586287"/>
            <a:ext cx="3995420" cy="347913"/>
          </a:xfrm>
          <a:prstGeom prst="rect">
            <a:avLst/>
          </a:prstGeom>
        </p:spPr>
        <p:txBody>
          <a:bodyPr vert="horz" lIns="92309" tIns="46154" rIns="92309" bIns="46154" rtlCol="0" anchor="b"/>
          <a:lstStyle>
            <a:lvl1pPr algn="r">
              <a:defRPr sz="1200"/>
            </a:lvl1pPr>
          </a:lstStyle>
          <a:p>
            <a:fld id="{1B6DD315-3FF5-4813-97DB-CFA26C8775D7}" type="slidenum">
              <a:rPr lang="en-US" smtClean="0"/>
              <a:t>‹#›</a:t>
            </a:fld>
            <a:endParaRPr lang="en-US"/>
          </a:p>
        </p:txBody>
      </p:sp>
    </p:spTree>
    <p:extLst>
      <p:ext uri="{BB962C8B-B14F-4D97-AF65-F5344CB8AC3E}">
        <p14:creationId xmlns:p14="http://schemas.microsoft.com/office/powerpoint/2010/main" val="1962714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1" name="Shape 91"/>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endParaRPr sz="1800"/>
          </a:p>
        </p:txBody>
      </p:sp>
      <p:sp>
        <p:nvSpPr>
          <p:cNvPr id="92" name="Shape 92"/>
          <p:cNvSpPr txBox="1"/>
          <p:nvPr/>
        </p:nvSpPr>
        <p:spPr>
          <a:xfrm>
            <a:off x="6964239" y="4930988"/>
            <a:ext cx="5327226" cy="258827"/>
          </a:xfrm>
          <a:prstGeom prst="rect">
            <a:avLst/>
          </a:prstGeom>
          <a:noFill/>
          <a:ln>
            <a:noFill/>
          </a:ln>
        </p:spPr>
        <p:txBody>
          <a:bodyPr lIns="92294" tIns="46134" rIns="92294" bIns="46134" anchor="b" anchorCtr="0">
            <a:noAutofit/>
          </a:bodyPr>
          <a:lstStyle/>
          <a:p>
            <a:pPr>
              <a:buClr>
                <a:srgbClr val="000000"/>
              </a:buClr>
              <a:buSzPct val="25000"/>
            </a:pPr>
            <a:fld id="{00000000-1234-1234-1234-123412341234}" type="slidenum">
              <a:rPr lang="en-US" sz="1400">
                <a:solidFill>
                  <a:srgbClr val="000000"/>
                </a:solidFill>
                <a:latin typeface="Arial"/>
                <a:ea typeface="Arial"/>
                <a:cs typeface="Arial"/>
                <a:sym typeface="Arial"/>
              </a:rPr>
              <a:pPr>
                <a:buClr>
                  <a:srgbClr val="000000"/>
                </a:buClr>
                <a:buSzPct val="25000"/>
              </a:pPr>
              <a:t>18</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951204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endParaRPr sz="1800"/>
          </a:p>
        </p:txBody>
      </p:sp>
      <p:sp>
        <p:nvSpPr>
          <p:cNvPr id="247" name="Shape 247"/>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1231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r>
              <a:rPr lang="en-US"/>
              <a:t>Mindful eating exercise</a:t>
            </a:r>
          </a:p>
        </p:txBody>
      </p:sp>
      <p:sp>
        <p:nvSpPr>
          <p:cNvPr id="253" name="Shape 253"/>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644096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1229360" y="2465494"/>
            <a:ext cx="9834880" cy="2336681"/>
          </a:xfrm>
          <a:prstGeom prst="rect">
            <a:avLst/>
          </a:prstGeom>
        </p:spPr>
        <p:txBody>
          <a:bodyPr lIns="92294" tIns="92294" rIns="92294" bIns="92294" anchor="t" anchorCtr="0">
            <a:noAutofit/>
          </a:bodyPr>
          <a:lstStyle/>
          <a:p>
            <a:r>
              <a:rPr lang="en-US"/>
              <a:t>Show MindUP Posters</a:t>
            </a:r>
          </a:p>
          <a:p>
            <a:endParaRPr/>
          </a:p>
          <a:p>
            <a:r>
              <a:rPr lang="en-US"/>
              <a:t>Talk about upstairs brain and downstairs brain poster</a:t>
            </a:r>
          </a:p>
        </p:txBody>
      </p:sp>
      <p:sp>
        <p:nvSpPr>
          <p:cNvPr id="261" name="Shape 261"/>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42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2530475" y="866775"/>
            <a:ext cx="4159250" cy="23399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922022" y="3337083"/>
            <a:ext cx="7376159" cy="2730342"/>
          </a:xfrm>
          <a:prstGeom prst="rect">
            <a:avLst/>
          </a:prstGeom>
          <a:noFill/>
          <a:ln>
            <a:noFill/>
          </a:ln>
        </p:spPr>
        <p:txBody>
          <a:bodyPr lIns="92294" tIns="46134" rIns="92294" bIns="46134" anchor="t" anchorCtr="0">
            <a:noAutofit/>
          </a:bodyPr>
          <a:lstStyle/>
          <a:p>
            <a:pPr>
              <a:buClr>
                <a:srgbClr val="000000"/>
              </a:buClr>
              <a:buSzPct val="25000"/>
            </a:pPr>
            <a:r>
              <a:rPr lang="en-US" sz="1800" dirty="0">
                <a:solidFill>
                  <a:srgbClr val="000000"/>
                </a:solidFill>
                <a:latin typeface="Calibri"/>
                <a:ea typeface="Calibri"/>
                <a:cs typeface="Calibri"/>
                <a:sym typeface="Calibri"/>
              </a:rPr>
              <a:t>1. Creates and/or maintains consistent daily routines for the classroom.  (Students know the order of the day or events and how they will be carried out. There is a schedule for the day or calendar of events visible to the students. Expectations are communicated in clear, concise, and positive ways.)   </a:t>
            </a:r>
          </a:p>
          <a:p>
            <a:pPr>
              <a:buClr>
                <a:srgbClr val="000000"/>
              </a:buClr>
              <a:buSzPct val="25000"/>
            </a:pPr>
            <a:r>
              <a:rPr lang="en-US" sz="1800" dirty="0">
                <a:solidFill>
                  <a:srgbClr val="000000"/>
                </a:solidFill>
                <a:latin typeface="Calibri"/>
                <a:ea typeface="Calibri"/>
                <a:cs typeface="Calibri"/>
                <a:sym typeface="Calibri"/>
              </a:rPr>
              <a:t>2. Tells children when something out of the ordinary is going to occur.  (Activities are structured in predictable and emotionally safe ways. Teacher warns children about bell, fire drill, special assembly, visit from an outsider, etc.)</a:t>
            </a:r>
          </a:p>
          <a:p>
            <a:pPr>
              <a:buClr>
                <a:srgbClr val="000000"/>
              </a:buClr>
              <a:buSzPct val="25000"/>
            </a:pPr>
            <a:r>
              <a:rPr lang="en-US" sz="1800" dirty="0">
                <a:solidFill>
                  <a:srgbClr val="000000"/>
                </a:solidFill>
                <a:latin typeface="Calibri"/>
                <a:ea typeface="Calibri"/>
                <a:cs typeface="Calibri"/>
                <a:sym typeface="Calibri"/>
              </a:rPr>
              <a:t>3. Offers children developmentally appropriate choices.  (Students’ strengths and interests are encouraged and incorporated. Students have ownership of their behaviors and interests.  Students are allowed to choose options or activities, such as where they want to sit or do for certain activities.)</a:t>
            </a:r>
          </a:p>
          <a:p>
            <a:pPr>
              <a:buClr>
                <a:srgbClr val="000000"/>
              </a:buClr>
              <a:buSzPct val="25000"/>
            </a:pPr>
            <a:r>
              <a:rPr lang="en-US" sz="1800" dirty="0">
                <a:solidFill>
                  <a:srgbClr val="000000"/>
                </a:solidFill>
                <a:latin typeface="Calibri"/>
                <a:ea typeface="Calibri"/>
                <a:cs typeface="Calibri"/>
                <a:sym typeface="Calibri"/>
              </a:rPr>
              <a:t>4. Anticipates difficult periods and transitions and offers extra support during these times. (Teacher sits by student, walks with student, etc.)</a:t>
            </a:r>
          </a:p>
          <a:p>
            <a:pPr>
              <a:buClr>
                <a:srgbClr val="000000"/>
              </a:buClr>
              <a:buSzPct val="25000"/>
            </a:pPr>
            <a:r>
              <a:rPr lang="en-US" sz="1800" dirty="0">
                <a:solidFill>
                  <a:srgbClr val="000000"/>
                </a:solidFill>
                <a:latin typeface="Calibri"/>
                <a:ea typeface="Calibri"/>
                <a:cs typeface="Calibri"/>
                <a:sym typeface="Calibri"/>
              </a:rPr>
              <a:t>5. Uses techniques to support children’s self-regulation. (Teacher introduces breathing and other centering activities, such as mindfulness, during and outside of school-wide mindfulness activities to help children self-regulate. Opportunities exist for students to learn and practice regulation of emotions and modulation of behaviors.)</a:t>
            </a:r>
          </a:p>
          <a:p>
            <a:pPr>
              <a:buClr>
                <a:srgbClr val="000000"/>
              </a:buClr>
              <a:buSzPct val="25000"/>
            </a:pPr>
            <a:r>
              <a:rPr lang="en-US" sz="1800" dirty="0">
                <a:solidFill>
                  <a:srgbClr val="000000"/>
                </a:solidFill>
                <a:latin typeface="Calibri"/>
                <a:ea typeface="Calibri"/>
                <a:cs typeface="Calibri"/>
                <a:sym typeface="Calibri"/>
              </a:rPr>
              <a:t>6. Helps students manage their feelings during intense emotional moments by remaining composed and offering empathy and support. (Opportunities exist for learning how to interact effectively with others. Teacher calmly initiates healthy and reparative interactions, validates student’s feelings and communicates that s/he understands that the student is upset, explains to the student that s/he needs to keep his body safe, and slowly moves between student and what or who s/he is acting out toward. (This shows that the teacher understands that children make sense of their experiences (negative and positive) by reenacting them in play or through interactions with peers or adults).)</a:t>
            </a:r>
          </a:p>
          <a:p>
            <a:pPr>
              <a:buClr>
                <a:srgbClr val="000000"/>
              </a:buClr>
              <a:buSzPct val="25000"/>
            </a:pPr>
            <a:r>
              <a:rPr lang="en-US" sz="1800" dirty="0">
                <a:solidFill>
                  <a:srgbClr val="000000"/>
                </a:solidFill>
                <a:latin typeface="Calibri"/>
                <a:ea typeface="Calibri"/>
                <a:cs typeface="Calibri"/>
                <a:sym typeface="Calibri"/>
              </a:rPr>
              <a:t>7. Is appropriately nurturing and affectionate. (Teacher is sensitive to children’s individual triggers, physically affectionate only when student seeks it.</a:t>
            </a:r>
          </a:p>
          <a:p>
            <a:pPr>
              <a:buClr>
                <a:srgbClr val="000000"/>
              </a:buClr>
              <a:buSzPct val="25000"/>
            </a:pPr>
            <a:r>
              <a:rPr lang="en-US" sz="1800" dirty="0">
                <a:solidFill>
                  <a:srgbClr val="000000"/>
                </a:solidFill>
                <a:latin typeface="Calibri"/>
                <a:ea typeface="Calibri"/>
                <a:cs typeface="Calibri"/>
                <a:sym typeface="Calibri"/>
              </a:rPr>
              <a:t>8. Uses positive guidance and supportive interventions to help all children. (Teacher guides children to appropriate activities, helps children understand their action and how it impacts others.)</a:t>
            </a:r>
          </a:p>
          <a:p>
            <a:pPr>
              <a:buClr>
                <a:srgbClr val="000000"/>
              </a:buClr>
              <a:buSzPct val="25000"/>
            </a:pPr>
            <a:r>
              <a:rPr lang="en-US" sz="1800" dirty="0">
                <a:solidFill>
                  <a:srgbClr val="000000"/>
                </a:solidFill>
                <a:latin typeface="Calibri"/>
                <a:ea typeface="Calibri"/>
                <a:cs typeface="Calibri"/>
                <a:sym typeface="Calibri"/>
              </a:rPr>
              <a:t>9. Goals for achievement of students affected by traumatic experiences are consistent with the rest of the class. (Information is presented and learning is assessed using multiple modes. Opportunities for all students exist for learning how to plan and follow through on assignments.)</a:t>
            </a:r>
          </a:p>
          <a:p>
            <a:pPr>
              <a:buSzPct val="25000"/>
            </a:pPr>
            <a:endParaRPr sz="1800" dirty="0">
              <a:solidFill>
                <a:srgbClr val="000000"/>
              </a:solidFill>
              <a:latin typeface="Calibri"/>
              <a:ea typeface="Calibri"/>
              <a:cs typeface="Calibri"/>
              <a:sym typeface="Calibri"/>
            </a:endParaRPr>
          </a:p>
        </p:txBody>
      </p:sp>
      <p:sp>
        <p:nvSpPr>
          <p:cNvPr id="219" name="Shape 219"/>
          <p:cNvSpPr txBox="1"/>
          <p:nvPr/>
        </p:nvSpPr>
        <p:spPr>
          <a:xfrm>
            <a:off x="5222646" y="6586285"/>
            <a:ext cx="3995419" cy="347913"/>
          </a:xfrm>
          <a:prstGeom prst="rect">
            <a:avLst/>
          </a:prstGeom>
          <a:noFill/>
          <a:ln>
            <a:noFill/>
          </a:ln>
        </p:spPr>
        <p:txBody>
          <a:bodyPr lIns="92294" tIns="46134" rIns="92294" bIns="46134"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36</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3302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r>
              <a:rPr lang="en-US" dirty="0"/>
              <a:t>So often we hear the question or experience internal dialogue of what’s wrong with you? Why are you acting like that? Why won’t you/Why can’t you just? </a:t>
            </a:r>
          </a:p>
          <a:p>
            <a:pPr>
              <a:buSzPct val="25000"/>
            </a:pPr>
            <a:endParaRPr dirty="0"/>
          </a:p>
          <a:p>
            <a:pPr>
              <a:buSzPct val="25000"/>
            </a:pPr>
            <a:r>
              <a:rPr lang="en-US" dirty="0"/>
              <a:t>A Responsive School or Responsive teacher who is trauma informed changes their perspective and understanding from “what’s wrong with you to what happened to you? </a:t>
            </a:r>
          </a:p>
          <a:p>
            <a:pPr>
              <a:buSzPct val="25000"/>
            </a:pPr>
            <a:r>
              <a:rPr lang="en-US" dirty="0"/>
              <a:t>We may not always know what has happened to our students but the idea is we realize “children do well if they can” ..so we equip ourselves with a compassionate approach and utilize an approach to support all students in our classrooms. </a:t>
            </a:r>
          </a:p>
        </p:txBody>
      </p:sp>
      <p:sp>
        <p:nvSpPr>
          <p:cNvPr id="100" name="Shape 100"/>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0040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lgn="ctr">
              <a:buClr>
                <a:srgbClr val="FFFFFF"/>
              </a:buClr>
              <a:buSzPct val="25000"/>
            </a:pPr>
            <a:r>
              <a:rPr lang="en-US" sz="3800" b="1" u="sng">
                <a:solidFill>
                  <a:srgbClr val="FFFFFF"/>
                </a:solidFill>
                <a:latin typeface="Calibri"/>
                <a:ea typeface="Calibri"/>
                <a:cs typeface="Calibri"/>
                <a:sym typeface="Calibri"/>
              </a:rPr>
              <a:t>10 Things Every Teacher Should Know about Childhood Trauma</a:t>
            </a:r>
          </a:p>
        </p:txBody>
      </p:sp>
      <p:sp>
        <p:nvSpPr>
          <p:cNvPr id="289" name="Shape 289"/>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6449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endParaRPr sz="1800"/>
          </a:p>
        </p:txBody>
      </p:sp>
      <p:sp>
        <p:nvSpPr>
          <p:cNvPr id="137" name="Shape 137"/>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4514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r>
              <a:rPr lang="en-US" dirty="0"/>
              <a:t>Establishing safety is a key component of a responsive classroom. </a:t>
            </a:r>
          </a:p>
          <a:p>
            <a:pPr>
              <a:buSzPct val="25000"/>
            </a:pPr>
            <a:endParaRPr dirty="0"/>
          </a:p>
          <a:p>
            <a:pPr>
              <a:buSzPct val="25000"/>
            </a:pPr>
            <a:r>
              <a:rPr lang="en-US" dirty="0"/>
              <a:t>This first point ties into both establishing safety and building trust. The student does not want to feel as though they are on a stage when their behavior is not ideal and we don’t want to give them that stage, so utilizing least invasive strategies is an example of a clear consistent approach to managing your classroom. </a:t>
            </a:r>
          </a:p>
          <a:p>
            <a:pPr>
              <a:buSzPct val="25000"/>
            </a:pPr>
            <a:endParaRPr dirty="0"/>
          </a:p>
          <a:p>
            <a:pPr>
              <a:buSzPct val="25000"/>
            </a:pPr>
            <a:r>
              <a:rPr lang="en-US" dirty="0">
                <a:solidFill>
                  <a:schemeClr val="dk1"/>
                </a:solidFill>
              </a:rPr>
              <a:t>We are thinking ahead of what could possibly be triggers for students and setting them up for success by helping them feel as though they are in a secure and safe environment. </a:t>
            </a:r>
          </a:p>
          <a:p>
            <a:pPr>
              <a:buSzPct val="25000"/>
            </a:pPr>
            <a:endParaRPr dirty="0">
              <a:solidFill>
                <a:schemeClr val="dk1"/>
              </a:solidFill>
            </a:endParaRPr>
          </a:p>
          <a:p>
            <a:pPr>
              <a:buClr>
                <a:schemeClr val="dk1"/>
              </a:buClr>
              <a:buSzPct val="25000"/>
            </a:pPr>
            <a:r>
              <a:rPr lang="en-US" dirty="0">
                <a:solidFill>
                  <a:schemeClr val="dk1"/>
                </a:solidFill>
              </a:rPr>
              <a:t>Students may be lacking this structure at home so providing them with the opportunity to build meaningful relationships and connect with others allows them to send signals to their brain that this is safe environment which then encourages an environment to learn</a:t>
            </a:r>
          </a:p>
        </p:txBody>
      </p:sp>
      <p:sp>
        <p:nvSpPr>
          <p:cNvPr id="151" name="Shape 151"/>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289124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endParaRPr sz="1800"/>
          </a:p>
        </p:txBody>
      </p:sp>
      <p:sp>
        <p:nvSpPr>
          <p:cNvPr id="184" name="Shape 184"/>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463183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 name="Shape 128"/>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endParaRPr sz="1800"/>
          </a:p>
        </p:txBody>
      </p:sp>
    </p:spTree>
    <p:extLst>
      <p:ext uri="{BB962C8B-B14F-4D97-AF65-F5344CB8AC3E}">
        <p14:creationId xmlns:p14="http://schemas.microsoft.com/office/powerpoint/2010/main" val="45232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2530475" y="866775"/>
            <a:ext cx="4159250" cy="23399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922022" y="3337083"/>
            <a:ext cx="7376159" cy="2730342"/>
          </a:xfrm>
          <a:prstGeom prst="rect">
            <a:avLst/>
          </a:prstGeom>
          <a:noFill/>
          <a:ln>
            <a:noFill/>
          </a:ln>
        </p:spPr>
        <p:txBody>
          <a:bodyPr lIns="92294" tIns="46134" rIns="92294" bIns="46134" anchor="t" anchorCtr="0">
            <a:noAutofit/>
          </a:bodyPr>
          <a:lstStyle/>
          <a:p>
            <a:pPr>
              <a:buSzPct val="25000"/>
            </a:pPr>
            <a:endParaRPr sz="1800" dirty="0"/>
          </a:p>
        </p:txBody>
      </p:sp>
      <p:sp>
        <p:nvSpPr>
          <p:cNvPr id="226" name="Shape 226"/>
          <p:cNvSpPr txBox="1"/>
          <p:nvPr/>
        </p:nvSpPr>
        <p:spPr>
          <a:xfrm>
            <a:off x="5222646" y="6586285"/>
            <a:ext cx="3995419" cy="347913"/>
          </a:xfrm>
          <a:prstGeom prst="rect">
            <a:avLst/>
          </a:prstGeom>
          <a:noFill/>
          <a:ln>
            <a:noFill/>
          </a:ln>
        </p:spPr>
        <p:txBody>
          <a:bodyPr lIns="92294" tIns="46134" rIns="92294" bIns="46134" anchor="b" anchorCtr="0">
            <a:noAutofit/>
          </a:bodyPr>
          <a:lstStyle/>
          <a:p>
            <a:pPr algn="r">
              <a:buClr>
                <a:srgbClr val="000000"/>
              </a:buClr>
              <a:buSzPct val="25000"/>
            </a:pPr>
            <a:fld id="{00000000-1234-1234-1234-123412341234}" type="slidenum">
              <a:rPr lang="en-US" sz="1200">
                <a:solidFill>
                  <a:srgbClr val="000000"/>
                </a:solidFill>
                <a:latin typeface="Calibri"/>
                <a:ea typeface="Calibri"/>
                <a:cs typeface="Calibri"/>
                <a:sym typeface="Calibri"/>
              </a:rPr>
              <a:pPr algn="r">
                <a:buClr>
                  <a:srgbClr val="000000"/>
                </a:buClr>
                <a:buSzPct val="25000"/>
              </a:pPr>
              <a:t>30</a:t>
            </a:fld>
            <a:endParaRPr lang="en-US"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24205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229360" y="2465494"/>
            <a:ext cx="9834880" cy="2336681"/>
          </a:xfrm>
          <a:prstGeom prst="rect">
            <a:avLst/>
          </a:prstGeom>
          <a:noFill/>
          <a:ln>
            <a:noFill/>
          </a:ln>
        </p:spPr>
        <p:txBody>
          <a:bodyPr lIns="92294" tIns="92294" rIns="92294" bIns="92294" anchor="t" anchorCtr="0">
            <a:noAutofit/>
          </a:bodyPr>
          <a:lstStyle/>
          <a:p>
            <a:pPr>
              <a:buSzPct val="25000"/>
            </a:pPr>
            <a:endParaRPr sz="1800"/>
          </a:p>
        </p:txBody>
      </p:sp>
      <p:sp>
        <p:nvSpPr>
          <p:cNvPr id="238" name="Shape 238"/>
          <p:cNvSpPr>
            <a:spLocks noGrp="1" noRot="1" noChangeAspect="1"/>
          </p:cNvSpPr>
          <p:nvPr>
            <p:ph type="sldImg" idx="2"/>
          </p:nvPr>
        </p:nvSpPr>
        <p:spPr>
          <a:xfrm>
            <a:off x="4418013" y="388938"/>
            <a:ext cx="3457575" cy="19462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87454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927100-B251-490C-BF9F-C89FE0D93881}"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108756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27100-B251-490C-BF9F-C89FE0D93881}"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3255134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27100-B251-490C-BF9F-C89FE0D93881}"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409897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927100-B251-490C-BF9F-C89FE0D93881}"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193395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927100-B251-490C-BF9F-C89FE0D93881}"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256087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927100-B251-490C-BF9F-C89FE0D93881}"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177477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927100-B251-490C-BF9F-C89FE0D93881}"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215946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927100-B251-490C-BF9F-C89FE0D93881}"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3300782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27100-B251-490C-BF9F-C89FE0D93881}"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1451038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927100-B251-490C-BF9F-C89FE0D93881}"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206954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E927100-B251-490C-BF9F-C89FE0D93881}"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CD446-53FE-49DD-A722-75A748A63071}" type="slidenum">
              <a:rPr lang="en-US" smtClean="0"/>
              <a:t>‹#›</a:t>
            </a:fld>
            <a:endParaRPr lang="en-US"/>
          </a:p>
        </p:txBody>
      </p:sp>
    </p:spTree>
    <p:extLst>
      <p:ext uri="{BB962C8B-B14F-4D97-AF65-F5344CB8AC3E}">
        <p14:creationId xmlns:p14="http://schemas.microsoft.com/office/powerpoint/2010/main" val="2379250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27100-B251-490C-BF9F-C89FE0D93881}" type="datetimeFigureOut">
              <a:rPr lang="en-US" smtClean="0"/>
              <a:t>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CD446-53FE-49DD-A722-75A748A63071}" type="slidenum">
              <a:rPr lang="en-US" smtClean="0"/>
              <a:t>‹#›</a:t>
            </a:fld>
            <a:endParaRPr lang="en-US"/>
          </a:p>
        </p:txBody>
      </p:sp>
    </p:spTree>
    <p:extLst>
      <p:ext uri="{BB962C8B-B14F-4D97-AF65-F5344CB8AC3E}">
        <p14:creationId xmlns:p14="http://schemas.microsoft.com/office/powerpoint/2010/main" val="75957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olutiontree.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8onPXI3bcw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loveandlogic.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RVA2N6tX2c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ciscentraltexas.org/wp-content/uploads/2017/06/Trauma-Training-Toolkit-8-29-2016.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ciscentraltexas.org/Trauma_Training_For_Educators/index.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twitter.com/justintarte/status/50399447928446976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mich.edu/sites/default/files/attachments/u57/2013/child-trauma-toolki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95ovIJ3dsNk"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0532"/>
          </a:xfrm>
        </p:spPr>
        <p:txBody>
          <a:bodyPr/>
          <a:lstStyle/>
          <a:p>
            <a:r>
              <a:rPr lang="en-US" dirty="0" smtClean="0"/>
              <a:t>RTI At Work Institute</a:t>
            </a:r>
            <a:endParaRPr lang="en-US" dirty="0"/>
          </a:p>
        </p:txBody>
      </p:sp>
      <p:sp>
        <p:nvSpPr>
          <p:cNvPr id="3" name="Content Placeholder 2"/>
          <p:cNvSpPr>
            <a:spLocks noGrp="1"/>
          </p:cNvSpPr>
          <p:nvPr>
            <p:ph idx="1"/>
          </p:nvPr>
        </p:nvSpPr>
        <p:spPr>
          <a:xfrm>
            <a:off x="1128486" y="1393371"/>
            <a:ext cx="10515600" cy="4731204"/>
          </a:xfrm>
        </p:spPr>
        <p:txBody>
          <a:bodyPr/>
          <a:lstStyle/>
          <a:p>
            <a:r>
              <a:rPr lang="en-US" dirty="0"/>
              <a:t>3-2-1</a:t>
            </a:r>
          </a:p>
          <a:p>
            <a:pPr lvl="1"/>
            <a:r>
              <a:rPr lang="en-US" dirty="0"/>
              <a:t>3 </a:t>
            </a:r>
            <a:r>
              <a:rPr lang="en-US" dirty="0" err="1" smtClean="0"/>
              <a:t>Aha’s</a:t>
            </a:r>
            <a:r>
              <a:rPr lang="en-US" dirty="0" smtClean="0"/>
              <a:t>/learnings</a:t>
            </a:r>
            <a:endParaRPr lang="en-US" dirty="0"/>
          </a:p>
          <a:p>
            <a:pPr lvl="1"/>
            <a:r>
              <a:rPr lang="en-US" dirty="0"/>
              <a:t>2 ideas that you’re school will be implementing this year</a:t>
            </a:r>
          </a:p>
          <a:p>
            <a:pPr lvl="1"/>
            <a:r>
              <a:rPr lang="en-US" dirty="0"/>
              <a:t>1 Way this will impact you work this </a:t>
            </a:r>
            <a:r>
              <a:rPr lang="en-US" dirty="0" smtClean="0"/>
              <a:t>year</a:t>
            </a:r>
          </a:p>
          <a:p>
            <a:pPr lvl="1"/>
            <a:endParaRPr lang="en-US" dirty="0"/>
          </a:p>
          <a:p>
            <a:r>
              <a:rPr lang="en-US" dirty="0" smtClean="0"/>
              <a:t>District RTI Updates</a:t>
            </a:r>
          </a:p>
          <a:p>
            <a:pPr lvl="1"/>
            <a:r>
              <a:rPr lang="en-US" dirty="0" smtClean="0"/>
              <a:t>Meeting to look at draft SST handbook/forms week after next</a:t>
            </a:r>
          </a:p>
          <a:p>
            <a:pPr lvl="1"/>
            <a:r>
              <a:rPr lang="en-US" dirty="0" smtClean="0"/>
              <a:t>SST (Intervention Team) meetings </a:t>
            </a:r>
          </a:p>
          <a:p>
            <a:pPr lvl="2"/>
            <a:r>
              <a:rPr lang="en-US" dirty="0" smtClean="0"/>
              <a:t>Weekly</a:t>
            </a:r>
          </a:p>
          <a:p>
            <a:pPr lvl="2"/>
            <a:r>
              <a:rPr lang="en-US" dirty="0" smtClean="0"/>
              <a:t>7 week rotations for each grade</a:t>
            </a:r>
          </a:p>
        </p:txBody>
      </p:sp>
      <p:pic>
        <p:nvPicPr>
          <p:cNvPr id="1034" name="Picture 10" descr="Solution Tree">
            <a:hlinkClick r:id="rId2" tooltip="Solution Tre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1368" y="5544457"/>
            <a:ext cx="4640934" cy="580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08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Fight, Flight &amp; Freeze; What do These Look Like in </a:t>
            </a:r>
            <a:br>
              <a:rPr lang="en-US" b="1" dirty="0"/>
            </a:br>
            <a:r>
              <a:rPr lang="en-US" b="1" dirty="0"/>
              <a:t>Children?</a:t>
            </a:r>
          </a:p>
        </p:txBody>
      </p:sp>
      <p:sp>
        <p:nvSpPr>
          <p:cNvPr id="3" name="Content Placeholder 2"/>
          <p:cNvSpPr>
            <a:spLocks noGrp="1"/>
          </p:cNvSpPr>
          <p:nvPr>
            <p:ph idx="1"/>
          </p:nvPr>
        </p:nvSpPr>
        <p:spPr/>
        <p:txBody>
          <a:bodyPr/>
          <a:lstStyle/>
          <a:p>
            <a:r>
              <a:rPr lang="en-US" sz="3200" dirty="0" smtClean="0"/>
              <a:t>Look </a:t>
            </a:r>
            <a:r>
              <a:rPr lang="en-US" sz="3200" dirty="0"/>
              <a:t>for moments when the </a:t>
            </a:r>
            <a:r>
              <a:rPr lang="en-US" sz="3200" b="1" u="sng" dirty="0">
                <a:solidFill>
                  <a:srgbClr val="7030A0"/>
                </a:solidFill>
              </a:rPr>
              <a:t>intensity of the child’s response does not match</a:t>
            </a:r>
            <a:r>
              <a:rPr lang="en-US" sz="3200" dirty="0"/>
              <a:t> the intensity of the stressor </a:t>
            </a:r>
            <a:endParaRPr lang="en-US" sz="3200" dirty="0" smtClean="0"/>
          </a:p>
          <a:p>
            <a:pPr marL="0" indent="0">
              <a:buNone/>
            </a:pPr>
            <a:endParaRPr lang="en-US" sz="800" dirty="0"/>
          </a:p>
          <a:p>
            <a:r>
              <a:rPr lang="en-US" sz="3200" dirty="0"/>
              <a:t>Or when a child’s behaviors seem inexplicable or confusing. Consider—might the student’s alarm system have gone off? </a:t>
            </a:r>
          </a:p>
          <a:p>
            <a:endParaRPr lang="en-US" dirty="0"/>
          </a:p>
          <a:p>
            <a:r>
              <a:rPr lang="en-US" b="1" i="1" dirty="0" smtClean="0"/>
              <a:t>Remember</a:t>
            </a:r>
            <a:r>
              <a:rPr lang="en-US" b="1" i="1" dirty="0"/>
              <a:t>: the primary function of the triggered response is to help the child achieve safety in the face of perceived danger. </a:t>
            </a:r>
            <a:endParaRPr lang="en-US" dirty="0"/>
          </a:p>
          <a:p>
            <a:endParaRPr lang="en-US" dirty="0"/>
          </a:p>
        </p:txBody>
      </p:sp>
    </p:spTree>
    <p:extLst>
      <p:ext uri="{BB962C8B-B14F-4D97-AF65-F5344CB8AC3E}">
        <p14:creationId xmlns:p14="http://schemas.microsoft.com/office/powerpoint/2010/main" val="311990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932"/>
            <a:ext cx="10515600" cy="869796"/>
          </a:xfrm>
        </p:spPr>
        <p:txBody>
          <a:bodyPr>
            <a:normAutofit fontScale="90000"/>
          </a:bodyPr>
          <a:lstStyle/>
          <a:p>
            <a:r>
              <a:rPr lang="en-US" b="1" dirty="0" smtClean="0"/>
              <a:t>What Might </a:t>
            </a:r>
            <a:r>
              <a:rPr lang="en-US" b="1" dirty="0"/>
              <a:t>Y</a:t>
            </a:r>
            <a:r>
              <a:rPr lang="en-US" b="1" dirty="0" smtClean="0"/>
              <a:t>ou Notice </a:t>
            </a:r>
            <a:r>
              <a:rPr lang="en-US" b="1" dirty="0"/>
              <a:t>A</a:t>
            </a:r>
            <a:r>
              <a:rPr lang="en-US" b="1" dirty="0" smtClean="0"/>
              <a:t>bout </a:t>
            </a:r>
            <a:r>
              <a:rPr lang="en-US" b="1" dirty="0"/>
              <a:t>S</a:t>
            </a:r>
            <a:r>
              <a:rPr lang="en-US" b="1" dirty="0" smtClean="0"/>
              <a:t>tudents? </a:t>
            </a:r>
            <a:r>
              <a:rPr lang="en-US" dirty="0" smtClean="0"/>
              <a:t/>
            </a:r>
            <a:br>
              <a:rPr lang="en-US" dirty="0" smtClean="0"/>
            </a:br>
            <a:endParaRPr lang="en-US" dirty="0"/>
          </a:p>
        </p:txBody>
      </p:sp>
      <p:sp>
        <p:nvSpPr>
          <p:cNvPr id="3" name="Content Placeholder 2"/>
          <p:cNvSpPr>
            <a:spLocks noGrp="1"/>
          </p:cNvSpPr>
          <p:nvPr>
            <p:ph idx="1"/>
          </p:nvPr>
        </p:nvSpPr>
        <p:spPr>
          <a:xfrm>
            <a:off x="838200" y="1159728"/>
            <a:ext cx="10515600" cy="5531004"/>
          </a:xfrm>
        </p:spPr>
        <p:txBody>
          <a:bodyPr>
            <a:normAutofit/>
          </a:bodyPr>
          <a:lstStyle/>
          <a:p>
            <a:r>
              <a:rPr lang="en-US" sz="3200" dirty="0" smtClean="0">
                <a:solidFill>
                  <a:srgbClr val="0070C0"/>
                </a:solidFill>
              </a:rPr>
              <a:t>Reactivity </a:t>
            </a:r>
            <a:r>
              <a:rPr lang="en-US" sz="3200" dirty="0">
                <a:solidFill>
                  <a:srgbClr val="0070C0"/>
                </a:solidFill>
              </a:rPr>
              <a:t>and impulsivity </a:t>
            </a:r>
          </a:p>
          <a:p>
            <a:r>
              <a:rPr lang="en-US" sz="3200" dirty="0">
                <a:solidFill>
                  <a:srgbClr val="0070C0"/>
                </a:solidFill>
              </a:rPr>
              <a:t>Aggression and defiance </a:t>
            </a:r>
          </a:p>
          <a:p>
            <a:r>
              <a:rPr lang="en-US" sz="3200" dirty="0">
                <a:solidFill>
                  <a:srgbClr val="0070C0"/>
                </a:solidFill>
              </a:rPr>
              <a:t>Withdrawal/avoidance </a:t>
            </a:r>
          </a:p>
          <a:p>
            <a:r>
              <a:rPr lang="en-US" sz="3200" dirty="0">
                <a:solidFill>
                  <a:srgbClr val="0070C0"/>
                </a:solidFill>
              </a:rPr>
              <a:t>Perfectionism </a:t>
            </a:r>
          </a:p>
          <a:p>
            <a:r>
              <a:rPr lang="en-US" sz="3200" dirty="0">
                <a:solidFill>
                  <a:srgbClr val="0070C0"/>
                </a:solidFill>
              </a:rPr>
              <a:t>Repetitive thoughts or comments about death or dying </a:t>
            </a:r>
            <a:endParaRPr lang="en-US" sz="3200" dirty="0" smtClean="0">
              <a:solidFill>
                <a:srgbClr val="0070C0"/>
              </a:solidFill>
            </a:endParaRPr>
          </a:p>
          <a:p>
            <a:r>
              <a:rPr lang="en-US" sz="3200" dirty="0" smtClean="0">
                <a:solidFill>
                  <a:srgbClr val="0070C0"/>
                </a:solidFill>
              </a:rPr>
              <a:t>Non-age </a:t>
            </a:r>
            <a:r>
              <a:rPr lang="en-US" sz="3200" dirty="0">
                <a:solidFill>
                  <a:srgbClr val="0070C0"/>
                </a:solidFill>
              </a:rPr>
              <a:t>appropriate behavior </a:t>
            </a:r>
            <a:endParaRPr lang="en-US" sz="3200" dirty="0" smtClean="0">
              <a:solidFill>
                <a:srgbClr val="0070C0"/>
              </a:solidFill>
            </a:endParaRPr>
          </a:p>
          <a:p>
            <a:r>
              <a:rPr lang="en-US" sz="3200" dirty="0" smtClean="0">
                <a:solidFill>
                  <a:srgbClr val="0070C0"/>
                </a:solidFill>
              </a:rPr>
              <a:t>Anxiety/worry </a:t>
            </a:r>
            <a:r>
              <a:rPr lang="en-US" sz="3200" dirty="0">
                <a:solidFill>
                  <a:srgbClr val="0070C0"/>
                </a:solidFill>
              </a:rPr>
              <a:t>about safety of self and others </a:t>
            </a:r>
          </a:p>
          <a:p>
            <a:r>
              <a:rPr lang="en-US" sz="3200" dirty="0" smtClean="0">
                <a:solidFill>
                  <a:srgbClr val="0070C0"/>
                </a:solidFill>
              </a:rPr>
              <a:t>Poor </a:t>
            </a:r>
            <a:r>
              <a:rPr lang="en-US" sz="3200" dirty="0">
                <a:solidFill>
                  <a:srgbClr val="0070C0"/>
                </a:solidFill>
              </a:rPr>
              <a:t>or changed school performance and attendance </a:t>
            </a:r>
            <a:endParaRPr lang="en-US" sz="3200" dirty="0" smtClean="0">
              <a:solidFill>
                <a:srgbClr val="0070C0"/>
              </a:solidFill>
            </a:endParaRPr>
          </a:p>
          <a:p>
            <a:r>
              <a:rPr lang="en-US" sz="3200" dirty="0" smtClean="0">
                <a:solidFill>
                  <a:srgbClr val="0070C0"/>
                </a:solidFill>
              </a:rPr>
              <a:t>Overly </a:t>
            </a:r>
            <a:r>
              <a:rPr lang="en-US" sz="3200" dirty="0">
                <a:solidFill>
                  <a:srgbClr val="0070C0"/>
                </a:solidFill>
              </a:rPr>
              <a:t>protective of personal space or belongings </a:t>
            </a:r>
          </a:p>
          <a:p>
            <a:endParaRPr lang="en-US" dirty="0"/>
          </a:p>
        </p:txBody>
      </p:sp>
    </p:spTree>
    <p:extLst>
      <p:ext uri="{BB962C8B-B14F-4D97-AF65-F5344CB8AC3E}">
        <p14:creationId xmlns:p14="http://schemas.microsoft.com/office/powerpoint/2010/main" val="37030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Might You Notice About Students?</a:t>
            </a:r>
            <a:endParaRPr lang="en-US" b="1" dirty="0"/>
          </a:p>
        </p:txBody>
      </p:sp>
      <p:sp>
        <p:nvSpPr>
          <p:cNvPr id="3" name="Content Placeholder 2"/>
          <p:cNvSpPr>
            <a:spLocks noGrp="1"/>
          </p:cNvSpPr>
          <p:nvPr>
            <p:ph idx="1"/>
          </p:nvPr>
        </p:nvSpPr>
        <p:spPr>
          <a:xfrm>
            <a:off x="838200" y="1516566"/>
            <a:ext cx="10515600" cy="5151863"/>
          </a:xfrm>
        </p:spPr>
        <p:txBody>
          <a:bodyPr>
            <a:normAutofit/>
          </a:bodyPr>
          <a:lstStyle/>
          <a:p>
            <a:pPr marL="0" indent="0">
              <a:buNone/>
            </a:pPr>
            <a:r>
              <a:rPr lang="en-US" sz="3600" dirty="0" smtClean="0"/>
              <a:t>Difficulty </a:t>
            </a:r>
            <a:r>
              <a:rPr lang="en-US" sz="3600" dirty="0"/>
              <a:t>with… </a:t>
            </a:r>
          </a:p>
          <a:p>
            <a:pPr lvl="1"/>
            <a:r>
              <a:rPr lang="en-US" sz="3600" dirty="0">
                <a:solidFill>
                  <a:srgbClr val="0070C0"/>
                </a:solidFill>
              </a:rPr>
              <a:t>Organization </a:t>
            </a:r>
          </a:p>
          <a:p>
            <a:pPr lvl="1"/>
            <a:r>
              <a:rPr lang="en-US" sz="3600" dirty="0">
                <a:solidFill>
                  <a:srgbClr val="0070C0"/>
                </a:solidFill>
              </a:rPr>
              <a:t>Cause and effect </a:t>
            </a:r>
          </a:p>
          <a:p>
            <a:pPr lvl="1"/>
            <a:r>
              <a:rPr lang="en-US" sz="3600" dirty="0">
                <a:solidFill>
                  <a:srgbClr val="0070C0"/>
                </a:solidFill>
              </a:rPr>
              <a:t>Taking another’s perspective </a:t>
            </a:r>
          </a:p>
          <a:p>
            <a:pPr lvl="1"/>
            <a:r>
              <a:rPr lang="en-US" sz="3600" dirty="0">
                <a:solidFill>
                  <a:srgbClr val="0070C0"/>
                </a:solidFill>
              </a:rPr>
              <a:t>Attentiveness </a:t>
            </a:r>
          </a:p>
          <a:p>
            <a:pPr lvl="1"/>
            <a:r>
              <a:rPr lang="en-US" sz="3600" dirty="0">
                <a:solidFill>
                  <a:srgbClr val="0070C0"/>
                </a:solidFill>
              </a:rPr>
              <a:t>Regulating emotions </a:t>
            </a:r>
            <a:r>
              <a:rPr lang="en-US" sz="3600" dirty="0" smtClean="0">
                <a:solidFill>
                  <a:srgbClr val="0070C0"/>
                </a:solidFill>
              </a:rPr>
              <a:t> </a:t>
            </a:r>
            <a:endParaRPr lang="en-US" sz="3600" dirty="0">
              <a:solidFill>
                <a:srgbClr val="0070C0"/>
              </a:solidFill>
            </a:endParaRPr>
          </a:p>
          <a:p>
            <a:pPr lvl="1"/>
            <a:r>
              <a:rPr lang="en-US" sz="3600" dirty="0">
                <a:solidFill>
                  <a:srgbClr val="0070C0"/>
                </a:solidFill>
              </a:rPr>
              <a:t>Engaging in the curriculum </a:t>
            </a:r>
          </a:p>
          <a:p>
            <a:pPr lvl="1"/>
            <a:r>
              <a:rPr lang="en-US" sz="3600" dirty="0">
                <a:solidFill>
                  <a:srgbClr val="0070C0"/>
                </a:solidFill>
              </a:rPr>
              <a:t>Transitions </a:t>
            </a:r>
          </a:p>
          <a:p>
            <a:endParaRPr lang="en-US" dirty="0"/>
          </a:p>
        </p:txBody>
      </p:sp>
    </p:spTree>
    <p:extLst>
      <p:ext uri="{BB962C8B-B14F-4D97-AF65-F5344CB8AC3E}">
        <p14:creationId xmlns:p14="http://schemas.microsoft.com/office/powerpoint/2010/main" val="233806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39207"/>
          </a:xfrm>
        </p:spPr>
        <p:txBody>
          <a:bodyPr/>
          <a:lstStyle/>
          <a:p>
            <a:r>
              <a:rPr lang="en-US" b="1" dirty="0" smtClean="0"/>
              <a:t>Common Triggers for Traumatized Children</a:t>
            </a:r>
            <a:endParaRPr lang="en-US" b="1" dirty="0"/>
          </a:p>
        </p:txBody>
      </p:sp>
      <p:sp>
        <p:nvSpPr>
          <p:cNvPr id="3" name="Content Placeholder 2"/>
          <p:cNvSpPr>
            <a:spLocks noGrp="1"/>
          </p:cNvSpPr>
          <p:nvPr>
            <p:ph idx="1"/>
          </p:nvPr>
        </p:nvSpPr>
        <p:spPr>
          <a:xfrm>
            <a:off x="838200" y="1427356"/>
            <a:ext cx="10515600" cy="5129561"/>
          </a:xfrm>
        </p:spPr>
        <p:txBody>
          <a:bodyPr>
            <a:normAutofit/>
          </a:bodyPr>
          <a:lstStyle/>
          <a:p>
            <a:r>
              <a:rPr lang="en-US" sz="3600" dirty="0" smtClean="0">
                <a:solidFill>
                  <a:srgbClr val="0070C0"/>
                </a:solidFill>
              </a:rPr>
              <a:t>Unpredictability </a:t>
            </a:r>
            <a:r>
              <a:rPr lang="en-US" sz="3600" dirty="0">
                <a:solidFill>
                  <a:srgbClr val="0070C0"/>
                </a:solidFill>
              </a:rPr>
              <a:t>or sudden change </a:t>
            </a:r>
          </a:p>
          <a:p>
            <a:r>
              <a:rPr lang="en-US" sz="3600" dirty="0">
                <a:solidFill>
                  <a:srgbClr val="0070C0"/>
                </a:solidFill>
              </a:rPr>
              <a:t>Transition from one setting/activity to another </a:t>
            </a:r>
          </a:p>
          <a:p>
            <a:r>
              <a:rPr lang="en-US" sz="3600" dirty="0">
                <a:solidFill>
                  <a:srgbClr val="0070C0"/>
                </a:solidFill>
              </a:rPr>
              <a:t>Loss of control </a:t>
            </a:r>
          </a:p>
          <a:p>
            <a:r>
              <a:rPr lang="en-US" sz="3600" dirty="0">
                <a:solidFill>
                  <a:srgbClr val="0070C0"/>
                </a:solidFill>
              </a:rPr>
              <a:t>Feelings of vulnerability or rejection </a:t>
            </a:r>
          </a:p>
          <a:p>
            <a:r>
              <a:rPr lang="en-US" sz="3600" dirty="0">
                <a:solidFill>
                  <a:srgbClr val="0070C0"/>
                </a:solidFill>
              </a:rPr>
              <a:t>Confrontation, authority, or limit setting </a:t>
            </a:r>
          </a:p>
          <a:p>
            <a:r>
              <a:rPr lang="en-US" sz="3600" dirty="0">
                <a:solidFill>
                  <a:srgbClr val="0070C0"/>
                </a:solidFill>
              </a:rPr>
              <a:t>Loneliness </a:t>
            </a:r>
          </a:p>
          <a:p>
            <a:r>
              <a:rPr lang="en-US" sz="3600" dirty="0">
                <a:solidFill>
                  <a:srgbClr val="0070C0"/>
                </a:solidFill>
              </a:rPr>
              <a:t>Sensory overload (too much stimulation from the environment) </a:t>
            </a:r>
          </a:p>
          <a:p>
            <a:endParaRPr lang="en-US" dirty="0"/>
          </a:p>
        </p:txBody>
      </p:sp>
    </p:spTree>
    <p:extLst>
      <p:ext uri="{BB962C8B-B14F-4D97-AF65-F5344CB8AC3E}">
        <p14:creationId xmlns:p14="http://schemas.microsoft.com/office/powerpoint/2010/main" val="260610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94601"/>
          </a:xfrm>
        </p:spPr>
        <p:txBody>
          <a:bodyPr/>
          <a:lstStyle/>
          <a:p>
            <a:r>
              <a:rPr lang="en-US" b="1" dirty="0" smtClean="0"/>
              <a:t>Positive Behavior and Intervention Supports</a:t>
            </a:r>
            <a:endParaRPr lang="en-US" b="1" dirty="0"/>
          </a:p>
        </p:txBody>
      </p:sp>
      <p:sp>
        <p:nvSpPr>
          <p:cNvPr id="3" name="Content Placeholder 2"/>
          <p:cNvSpPr>
            <a:spLocks noGrp="1"/>
          </p:cNvSpPr>
          <p:nvPr>
            <p:ph idx="1"/>
          </p:nvPr>
        </p:nvSpPr>
        <p:spPr>
          <a:xfrm>
            <a:off x="319668" y="1494263"/>
            <a:ext cx="11552664" cy="5062654"/>
          </a:xfrm>
        </p:spPr>
        <p:txBody>
          <a:bodyPr>
            <a:normAutofit/>
          </a:bodyPr>
          <a:lstStyle/>
          <a:p>
            <a:pPr>
              <a:lnSpc>
                <a:spcPct val="200000"/>
              </a:lnSpc>
            </a:pPr>
            <a:r>
              <a:rPr lang="en-US" sz="3600" dirty="0" smtClean="0"/>
              <a:t>If a student doesn’t know how to read, we </a:t>
            </a:r>
          </a:p>
          <a:p>
            <a:pPr>
              <a:lnSpc>
                <a:spcPct val="200000"/>
              </a:lnSpc>
            </a:pPr>
            <a:r>
              <a:rPr lang="en-US" sz="3600" dirty="0" smtClean="0"/>
              <a:t>If a student doesn’t know how to swim, we</a:t>
            </a:r>
          </a:p>
          <a:p>
            <a:pPr>
              <a:lnSpc>
                <a:spcPct val="200000"/>
              </a:lnSpc>
            </a:pPr>
            <a:r>
              <a:rPr lang="en-US" sz="3600" dirty="0" smtClean="0"/>
              <a:t>If a student doesn’t know how to multiply, we</a:t>
            </a:r>
          </a:p>
          <a:p>
            <a:pPr>
              <a:lnSpc>
                <a:spcPct val="200000"/>
              </a:lnSpc>
            </a:pPr>
            <a:r>
              <a:rPr lang="en-US" sz="3600" dirty="0" smtClean="0"/>
              <a:t>If a student doesn’t know how to behave, we</a:t>
            </a:r>
            <a:endParaRPr lang="en-US" sz="3600" dirty="0"/>
          </a:p>
        </p:txBody>
      </p:sp>
      <p:sp>
        <p:nvSpPr>
          <p:cNvPr id="4" name="TextBox 3"/>
          <p:cNvSpPr txBox="1"/>
          <p:nvPr/>
        </p:nvSpPr>
        <p:spPr>
          <a:xfrm>
            <a:off x="8605025" y="1854925"/>
            <a:ext cx="1739590" cy="707886"/>
          </a:xfrm>
          <a:prstGeom prst="rect">
            <a:avLst/>
          </a:prstGeom>
          <a:noFill/>
        </p:spPr>
        <p:txBody>
          <a:bodyPr wrap="square" rtlCol="0">
            <a:spAutoFit/>
          </a:bodyPr>
          <a:lstStyle/>
          <a:p>
            <a:r>
              <a:rPr lang="en-US" sz="4000" b="1" dirty="0">
                <a:solidFill>
                  <a:srgbClr val="00B050"/>
                </a:solidFill>
              </a:rPr>
              <a:t>t</a:t>
            </a:r>
            <a:r>
              <a:rPr lang="en-US" sz="4000" b="1" dirty="0" smtClean="0">
                <a:solidFill>
                  <a:srgbClr val="00B050"/>
                </a:solidFill>
              </a:rPr>
              <a:t>each.</a:t>
            </a:r>
            <a:endParaRPr lang="en-US" sz="4000" b="1" dirty="0">
              <a:solidFill>
                <a:srgbClr val="00B050"/>
              </a:solidFill>
            </a:endParaRPr>
          </a:p>
        </p:txBody>
      </p:sp>
      <p:sp>
        <p:nvSpPr>
          <p:cNvPr id="5" name="TextBox 4"/>
          <p:cNvSpPr txBox="1"/>
          <p:nvPr/>
        </p:nvSpPr>
        <p:spPr>
          <a:xfrm>
            <a:off x="8783445" y="3089320"/>
            <a:ext cx="1739590" cy="707886"/>
          </a:xfrm>
          <a:prstGeom prst="rect">
            <a:avLst/>
          </a:prstGeom>
          <a:noFill/>
        </p:spPr>
        <p:txBody>
          <a:bodyPr wrap="square" rtlCol="0">
            <a:spAutoFit/>
          </a:bodyPr>
          <a:lstStyle/>
          <a:p>
            <a:r>
              <a:rPr lang="en-US" sz="4000" b="1" dirty="0">
                <a:solidFill>
                  <a:srgbClr val="7030A0"/>
                </a:solidFill>
              </a:rPr>
              <a:t>t</a:t>
            </a:r>
            <a:r>
              <a:rPr lang="en-US" sz="4000" b="1" dirty="0" smtClean="0">
                <a:solidFill>
                  <a:srgbClr val="7030A0"/>
                </a:solidFill>
              </a:rPr>
              <a:t>each.</a:t>
            </a:r>
            <a:endParaRPr lang="en-US" sz="4000" b="1" dirty="0">
              <a:solidFill>
                <a:srgbClr val="7030A0"/>
              </a:solidFill>
            </a:endParaRPr>
          </a:p>
        </p:txBody>
      </p:sp>
      <p:sp>
        <p:nvSpPr>
          <p:cNvPr id="6" name="TextBox 5"/>
          <p:cNvSpPr txBox="1"/>
          <p:nvPr/>
        </p:nvSpPr>
        <p:spPr>
          <a:xfrm>
            <a:off x="9274098" y="4323715"/>
            <a:ext cx="1739590" cy="707886"/>
          </a:xfrm>
          <a:prstGeom prst="rect">
            <a:avLst/>
          </a:prstGeom>
          <a:noFill/>
        </p:spPr>
        <p:txBody>
          <a:bodyPr wrap="square" rtlCol="0">
            <a:spAutoFit/>
          </a:bodyPr>
          <a:lstStyle/>
          <a:p>
            <a:r>
              <a:rPr lang="en-US" sz="4000" b="1" dirty="0">
                <a:solidFill>
                  <a:srgbClr val="0070C0"/>
                </a:solidFill>
              </a:rPr>
              <a:t>t</a:t>
            </a:r>
            <a:r>
              <a:rPr lang="en-US" sz="4000" b="1" dirty="0" smtClean="0">
                <a:solidFill>
                  <a:srgbClr val="0070C0"/>
                </a:solidFill>
              </a:rPr>
              <a:t>each.</a:t>
            </a:r>
            <a:endParaRPr lang="en-US" sz="4000" b="1" dirty="0">
              <a:solidFill>
                <a:srgbClr val="0070C0"/>
              </a:solidFill>
            </a:endParaRPr>
          </a:p>
        </p:txBody>
      </p:sp>
      <p:sp>
        <p:nvSpPr>
          <p:cNvPr id="7" name="TextBox 6"/>
          <p:cNvSpPr txBox="1"/>
          <p:nvPr/>
        </p:nvSpPr>
        <p:spPr>
          <a:xfrm>
            <a:off x="9140283" y="5501498"/>
            <a:ext cx="1739590" cy="707886"/>
          </a:xfrm>
          <a:prstGeom prst="rect">
            <a:avLst/>
          </a:prstGeom>
          <a:noFill/>
        </p:spPr>
        <p:txBody>
          <a:bodyPr wrap="square" rtlCol="0">
            <a:spAutoFit/>
          </a:bodyPr>
          <a:lstStyle/>
          <a:p>
            <a:r>
              <a:rPr lang="en-US" sz="4000" b="1" dirty="0">
                <a:solidFill>
                  <a:srgbClr val="C00000"/>
                </a:solidFill>
              </a:rPr>
              <a:t>p</a:t>
            </a:r>
            <a:r>
              <a:rPr lang="en-US" sz="4000" b="1" dirty="0" smtClean="0">
                <a:solidFill>
                  <a:srgbClr val="C00000"/>
                </a:solidFill>
              </a:rPr>
              <a:t>unish.</a:t>
            </a:r>
            <a:endParaRPr lang="en-US" sz="4000" b="1" dirty="0">
              <a:solidFill>
                <a:srgbClr val="C00000"/>
              </a:solidFill>
            </a:endParaRPr>
          </a:p>
        </p:txBody>
      </p:sp>
    </p:spTree>
    <p:extLst>
      <p:ext uri="{BB962C8B-B14F-4D97-AF65-F5344CB8AC3E}">
        <p14:creationId xmlns:p14="http://schemas.microsoft.com/office/powerpoint/2010/main" val="23428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4400" dirty="0" smtClean="0"/>
              <a:t>“Never discipline a kid for something the adults have failed to explicitly teach.”</a:t>
            </a:r>
          </a:p>
          <a:p>
            <a:pPr marL="0" indent="0">
              <a:buNone/>
            </a:pPr>
            <a:endParaRPr lang="en-US" sz="3600" dirty="0" smtClean="0"/>
          </a:p>
          <a:p>
            <a:pPr marL="0" indent="0" algn="ctr">
              <a:buNone/>
            </a:pPr>
            <a:r>
              <a:rPr lang="en-US" sz="3600" dirty="0" smtClean="0"/>
              <a:t>-Mike </a:t>
            </a:r>
            <a:r>
              <a:rPr lang="en-US" sz="3600" dirty="0" err="1" smtClean="0"/>
              <a:t>Mattos</a:t>
            </a:r>
            <a:endParaRPr lang="en-US" sz="3600" dirty="0"/>
          </a:p>
        </p:txBody>
      </p:sp>
    </p:spTree>
    <p:extLst>
      <p:ext uri="{BB962C8B-B14F-4D97-AF65-F5344CB8AC3E}">
        <p14:creationId xmlns:p14="http://schemas.microsoft.com/office/powerpoint/2010/main" val="3337853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64396"/>
          </a:xfrm>
        </p:spPr>
        <p:txBody>
          <a:bodyPr/>
          <a:lstStyle/>
          <a:p>
            <a:r>
              <a:rPr lang="en-US" b="1" dirty="0" smtClean="0"/>
              <a:t>4 Components of PBIS</a:t>
            </a:r>
            <a:endParaRPr lang="en-US" b="1" dirty="0"/>
          </a:p>
        </p:txBody>
      </p:sp>
      <p:sp>
        <p:nvSpPr>
          <p:cNvPr id="5" name="Content Placeholder 4"/>
          <p:cNvSpPr>
            <a:spLocks noGrp="1"/>
          </p:cNvSpPr>
          <p:nvPr>
            <p:ph idx="1"/>
          </p:nvPr>
        </p:nvSpPr>
        <p:spPr>
          <a:xfrm>
            <a:off x="223024" y="1293540"/>
            <a:ext cx="11775688" cy="5564459"/>
          </a:xfrm>
        </p:spPr>
        <p:txBody>
          <a:bodyPr/>
          <a:lstStyle/>
          <a:p>
            <a:endParaRPr lang="en-US" dirty="0"/>
          </a:p>
        </p:txBody>
      </p:sp>
      <p:sp>
        <p:nvSpPr>
          <p:cNvPr id="3" name="TextBox 2"/>
          <p:cNvSpPr txBox="1"/>
          <p:nvPr/>
        </p:nvSpPr>
        <p:spPr>
          <a:xfrm>
            <a:off x="3233853" y="2029522"/>
            <a:ext cx="5754029" cy="1446550"/>
          </a:xfrm>
          <a:prstGeom prst="rect">
            <a:avLst/>
          </a:prstGeom>
          <a:solidFill>
            <a:schemeClr val="accent5">
              <a:lumMod val="20000"/>
              <a:lumOff val="80000"/>
            </a:schemeClr>
          </a:solidFill>
          <a:ln>
            <a:solidFill>
              <a:srgbClr val="0070C0"/>
            </a:solidFill>
          </a:ln>
        </p:spPr>
        <p:txBody>
          <a:bodyPr wrap="square" rtlCol="0">
            <a:spAutoFit/>
          </a:bodyPr>
          <a:lstStyle/>
          <a:p>
            <a:pPr algn="ctr"/>
            <a:r>
              <a:rPr lang="en-US" sz="2200" b="1" dirty="0" smtClean="0"/>
              <a:t>PBIS</a:t>
            </a:r>
          </a:p>
          <a:p>
            <a:pPr algn="ctr"/>
            <a:r>
              <a:rPr lang="en-US" sz="2200" dirty="0" smtClean="0"/>
              <a:t>Positive Behavior Intervention and Support</a:t>
            </a:r>
          </a:p>
          <a:p>
            <a:pPr algn="ctr"/>
            <a:r>
              <a:rPr lang="en-US" sz="2200" dirty="0" smtClean="0"/>
              <a:t>Tiered Behavioral Instruction and Intervention</a:t>
            </a:r>
          </a:p>
          <a:p>
            <a:pPr algn="ctr"/>
            <a:r>
              <a:rPr lang="en-US" sz="2200" dirty="0" smtClean="0"/>
              <a:t>Proactive, Preventative, Efficient</a:t>
            </a:r>
          </a:p>
        </p:txBody>
      </p:sp>
      <p:sp>
        <p:nvSpPr>
          <p:cNvPr id="4" name="TextBox 3"/>
          <p:cNvSpPr txBox="1"/>
          <p:nvPr/>
        </p:nvSpPr>
        <p:spPr>
          <a:xfrm>
            <a:off x="916264" y="4572000"/>
            <a:ext cx="2494153" cy="1446550"/>
          </a:xfrm>
          <a:prstGeom prst="rect">
            <a:avLst/>
          </a:prstGeom>
          <a:solidFill>
            <a:schemeClr val="accent5">
              <a:lumMod val="20000"/>
              <a:lumOff val="80000"/>
            </a:schemeClr>
          </a:solidFill>
          <a:ln>
            <a:solidFill>
              <a:srgbClr val="0070C0"/>
            </a:solidFill>
          </a:ln>
        </p:spPr>
        <p:txBody>
          <a:bodyPr wrap="square" rtlCol="0">
            <a:spAutoFit/>
          </a:bodyPr>
          <a:lstStyle/>
          <a:p>
            <a:pPr algn="ctr"/>
            <a:r>
              <a:rPr lang="en-US" sz="2200" b="1" dirty="0" smtClean="0"/>
              <a:t>Establish </a:t>
            </a:r>
            <a:endParaRPr lang="en-US" sz="2200" b="1" dirty="0"/>
          </a:p>
          <a:p>
            <a:pPr algn="ctr"/>
            <a:r>
              <a:rPr lang="en-US" sz="2200" b="1" dirty="0" smtClean="0"/>
              <a:t>Expectations</a:t>
            </a:r>
          </a:p>
          <a:p>
            <a:pPr algn="ctr"/>
            <a:r>
              <a:rPr lang="en-US" sz="2200" dirty="0" smtClean="0"/>
              <a:t>All Areas</a:t>
            </a:r>
          </a:p>
          <a:p>
            <a:pPr algn="ctr"/>
            <a:r>
              <a:rPr lang="en-US" sz="2000" dirty="0" smtClean="0"/>
              <a:t>All Staff and Students</a:t>
            </a:r>
            <a:endParaRPr lang="en-US" sz="2000" dirty="0"/>
          </a:p>
        </p:txBody>
      </p:sp>
      <p:sp>
        <p:nvSpPr>
          <p:cNvPr id="9" name="TextBox 8"/>
          <p:cNvSpPr txBox="1"/>
          <p:nvPr/>
        </p:nvSpPr>
        <p:spPr>
          <a:xfrm>
            <a:off x="3572107" y="4572000"/>
            <a:ext cx="2523892" cy="1446550"/>
          </a:xfrm>
          <a:prstGeom prst="rect">
            <a:avLst/>
          </a:prstGeom>
          <a:solidFill>
            <a:schemeClr val="accent5">
              <a:lumMod val="20000"/>
              <a:lumOff val="80000"/>
            </a:schemeClr>
          </a:solidFill>
          <a:ln>
            <a:solidFill>
              <a:srgbClr val="0070C0"/>
            </a:solidFill>
          </a:ln>
        </p:spPr>
        <p:txBody>
          <a:bodyPr wrap="square" rtlCol="0">
            <a:spAutoFit/>
          </a:bodyPr>
          <a:lstStyle/>
          <a:p>
            <a:pPr algn="ctr"/>
            <a:r>
              <a:rPr lang="en-US" sz="2200" b="1" dirty="0" smtClean="0"/>
              <a:t>Explicitly Teach</a:t>
            </a:r>
          </a:p>
          <a:p>
            <a:pPr algn="ctr"/>
            <a:r>
              <a:rPr lang="en-US" sz="2200" b="1" dirty="0" smtClean="0"/>
              <a:t>Expectations</a:t>
            </a:r>
          </a:p>
          <a:p>
            <a:pPr algn="ctr"/>
            <a:r>
              <a:rPr lang="en-US" sz="2200" dirty="0" smtClean="0"/>
              <a:t>All Areas</a:t>
            </a:r>
          </a:p>
          <a:p>
            <a:pPr algn="ctr"/>
            <a:r>
              <a:rPr lang="en-US" sz="2000" dirty="0" smtClean="0"/>
              <a:t>All Staff and Students</a:t>
            </a:r>
            <a:endParaRPr lang="en-US" sz="2000" dirty="0"/>
          </a:p>
        </p:txBody>
      </p:sp>
      <p:sp>
        <p:nvSpPr>
          <p:cNvPr id="10" name="TextBox 9"/>
          <p:cNvSpPr txBox="1"/>
          <p:nvPr/>
        </p:nvSpPr>
        <p:spPr>
          <a:xfrm>
            <a:off x="6257689" y="4572000"/>
            <a:ext cx="2490440" cy="1446550"/>
          </a:xfrm>
          <a:prstGeom prst="rect">
            <a:avLst/>
          </a:prstGeom>
          <a:solidFill>
            <a:schemeClr val="accent5">
              <a:lumMod val="20000"/>
              <a:lumOff val="80000"/>
            </a:schemeClr>
          </a:solidFill>
          <a:ln>
            <a:solidFill>
              <a:srgbClr val="0070C0"/>
            </a:solidFill>
          </a:ln>
        </p:spPr>
        <p:txBody>
          <a:bodyPr wrap="square" rtlCol="0">
            <a:spAutoFit/>
          </a:bodyPr>
          <a:lstStyle/>
          <a:p>
            <a:pPr algn="ctr"/>
            <a:r>
              <a:rPr lang="en-US" sz="2200" b="1" dirty="0" smtClean="0"/>
              <a:t>Reinforce </a:t>
            </a:r>
          </a:p>
          <a:p>
            <a:pPr algn="ctr"/>
            <a:r>
              <a:rPr lang="en-US" sz="2200" b="1" dirty="0" smtClean="0"/>
              <a:t>Expectations</a:t>
            </a:r>
          </a:p>
          <a:p>
            <a:pPr algn="ctr"/>
            <a:r>
              <a:rPr lang="en-US" sz="2200" dirty="0" smtClean="0"/>
              <a:t>All Areas</a:t>
            </a:r>
          </a:p>
          <a:p>
            <a:pPr algn="ctr"/>
            <a:r>
              <a:rPr lang="en-US" sz="2000" dirty="0" smtClean="0"/>
              <a:t>All Staff and Students</a:t>
            </a:r>
            <a:endParaRPr lang="en-US" sz="2000" dirty="0"/>
          </a:p>
        </p:txBody>
      </p:sp>
      <p:sp>
        <p:nvSpPr>
          <p:cNvPr id="11" name="TextBox 10"/>
          <p:cNvSpPr txBox="1"/>
          <p:nvPr/>
        </p:nvSpPr>
        <p:spPr>
          <a:xfrm>
            <a:off x="8909819" y="4572000"/>
            <a:ext cx="2490440" cy="1446550"/>
          </a:xfrm>
          <a:prstGeom prst="rect">
            <a:avLst/>
          </a:prstGeom>
          <a:solidFill>
            <a:schemeClr val="accent5">
              <a:lumMod val="20000"/>
              <a:lumOff val="80000"/>
            </a:schemeClr>
          </a:solidFill>
          <a:ln>
            <a:solidFill>
              <a:srgbClr val="0070C0"/>
            </a:solidFill>
          </a:ln>
        </p:spPr>
        <p:txBody>
          <a:bodyPr wrap="square" rtlCol="0">
            <a:spAutoFit/>
          </a:bodyPr>
          <a:lstStyle/>
          <a:p>
            <a:pPr algn="ctr"/>
            <a:r>
              <a:rPr lang="en-US" sz="2200" b="1" dirty="0" smtClean="0"/>
              <a:t>Correct </a:t>
            </a:r>
          </a:p>
          <a:p>
            <a:pPr algn="ctr"/>
            <a:r>
              <a:rPr lang="en-US" sz="2200" b="1" dirty="0" smtClean="0"/>
              <a:t>Behavioral Errors</a:t>
            </a:r>
          </a:p>
          <a:p>
            <a:pPr algn="ctr"/>
            <a:r>
              <a:rPr lang="en-US" sz="2200" dirty="0" smtClean="0"/>
              <a:t>All Areas</a:t>
            </a:r>
          </a:p>
          <a:p>
            <a:pPr algn="ctr"/>
            <a:r>
              <a:rPr lang="en-US" sz="2000" dirty="0" smtClean="0"/>
              <a:t>All Staff and Students</a:t>
            </a:r>
            <a:endParaRPr lang="en-US" sz="2000" dirty="0"/>
          </a:p>
        </p:txBody>
      </p:sp>
      <p:cxnSp>
        <p:nvCxnSpPr>
          <p:cNvPr id="13" name="Straight Connector 12"/>
          <p:cNvCxnSpPr/>
          <p:nvPr/>
        </p:nvCxnSpPr>
        <p:spPr>
          <a:xfrm>
            <a:off x="2163340" y="4075769"/>
            <a:ext cx="7991699"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a:stCxn id="3" idx="2"/>
          </p:cNvCxnSpPr>
          <p:nvPr/>
        </p:nvCxnSpPr>
        <p:spPr>
          <a:xfrm flipH="1">
            <a:off x="6095999" y="3476072"/>
            <a:ext cx="14869" cy="599697"/>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a:endCxn id="4" idx="0"/>
          </p:cNvCxnSpPr>
          <p:nvPr/>
        </p:nvCxnSpPr>
        <p:spPr>
          <a:xfrm>
            <a:off x="2163340" y="4075769"/>
            <a:ext cx="1" cy="496231"/>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a:endCxn id="11" idx="0"/>
          </p:cNvCxnSpPr>
          <p:nvPr/>
        </p:nvCxnSpPr>
        <p:spPr>
          <a:xfrm>
            <a:off x="10155039" y="4075769"/>
            <a:ext cx="0" cy="496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9" idx="0"/>
          </p:cNvCxnSpPr>
          <p:nvPr/>
        </p:nvCxnSpPr>
        <p:spPr>
          <a:xfrm>
            <a:off x="4834053" y="4075769"/>
            <a:ext cx="0" cy="496231"/>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a:endCxn id="10" idx="0"/>
          </p:cNvCxnSpPr>
          <p:nvPr/>
        </p:nvCxnSpPr>
        <p:spPr>
          <a:xfrm>
            <a:off x="7502909" y="4075769"/>
            <a:ext cx="0" cy="496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1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How Can We Respond Effectively?</a:t>
            </a:r>
            <a:endParaRPr lang="en-US" dirty="0"/>
          </a:p>
        </p:txBody>
      </p:sp>
      <p:sp>
        <p:nvSpPr>
          <p:cNvPr id="3" name="Content Placeholder 2"/>
          <p:cNvSpPr>
            <a:spLocks noGrp="1"/>
          </p:cNvSpPr>
          <p:nvPr>
            <p:ph idx="1"/>
          </p:nvPr>
        </p:nvSpPr>
        <p:spPr/>
        <p:txBody>
          <a:bodyPr/>
          <a:lstStyle/>
          <a:p>
            <a:r>
              <a:rPr lang="en-US" dirty="0" smtClean="0"/>
              <a:t>Give Staff the information and resources they need to respond effectively to every student.</a:t>
            </a:r>
          </a:p>
          <a:p>
            <a:endParaRPr lang="en-US" dirty="0"/>
          </a:p>
          <a:p>
            <a:pPr marL="0" indent="0">
              <a:buNone/>
            </a:pPr>
            <a:endParaRPr lang="en-US" dirty="0" smtClean="0"/>
          </a:p>
          <a:p>
            <a:pPr lvl="1"/>
            <a:endParaRPr lang="en-US" dirty="0"/>
          </a:p>
        </p:txBody>
      </p:sp>
      <p:pic>
        <p:nvPicPr>
          <p:cNvPr id="4" name="Picture 3" descr="Welcome Back, Teachers! Try Not To Freak Out! | The Byronic M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7649" y="2977461"/>
            <a:ext cx="4128965" cy="3334439"/>
          </a:xfrm>
          <a:prstGeom prst="rect">
            <a:avLst/>
          </a:prstGeom>
        </p:spPr>
      </p:pic>
    </p:spTree>
    <p:extLst>
      <p:ext uri="{BB962C8B-B14F-4D97-AF65-F5344CB8AC3E}">
        <p14:creationId xmlns:p14="http://schemas.microsoft.com/office/powerpoint/2010/main" val="1518580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descr="Green, Education - Free images on Pixabay"/>
          <p:cNvPicPr preferRelativeResize="0"/>
          <p:nvPr/>
        </p:nvPicPr>
        <p:blipFill rotWithShape="1">
          <a:blip r:embed="rId3">
            <a:alphaModFix/>
          </a:blip>
          <a:srcRect/>
          <a:stretch/>
        </p:blipFill>
        <p:spPr>
          <a:xfrm>
            <a:off x="-71966" y="1"/>
            <a:ext cx="13821833" cy="6857999"/>
          </a:xfrm>
          <a:prstGeom prst="rect">
            <a:avLst/>
          </a:prstGeom>
          <a:noFill/>
          <a:ln>
            <a:noFill/>
          </a:ln>
        </p:spPr>
      </p:pic>
      <p:sp>
        <p:nvSpPr>
          <p:cNvPr id="95" name="Shape 95"/>
          <p:cNvSpPr txBox="1"/>
          <p:nvPr/>
        </p:nvSpPr>
        <p:spPr>
          <a:xfrm>
            <a:off x="1475316" y="455083"/>
            <a:ext cx="10390715" cy="840315"/>
          </a:xfrm>
          <a:prstGeom prst="rect">
            <a:avLst/>
          </a:prstGeom>
          <a:solidFill>
            <a:schemeClr val="lt1">
              <a:alpha val="43921"/>
            </a:schemeClr>
          </a:solidFill>
          <a:ln>
            <a:noFill/>
          </a:ln>
        </p:spPr>
        <p:txBody>
          <a:bodyPr lIns="78567" tIns="78567" rIns="78567" bIns="78567" anchor="t" anchorCtr="0">
            <a:noAutofit/>
          </a:bodyPr>
          <a:lstStyle/>
          <a:p>
            <a:pPr algn="ctr">
              <a:buClr>
                <a:srgbClr val="000000"/>
              </a:buClr>
              <a:buSzPct val="25000"/>
            </a:pPr>
            <a:r>
              <a:rPr lang="en-US" sz="5200" b="1">
                <a:solidFill>
                  <a:srgbClr val="000000"/>
                </a:solidFill>
                <a:latin typeface="Calibri"/>
                <a:ea typeface="Calibri"/>
                <a:cs typeface="Calibri"/>
                <a:sym typeface="Calibri"/>
              </a:rPr>
              <a:t>Trauma &amp; School Performance</a:t>
            </a:r>
          </a:p>
        </p:txBody>
      </p:sp>
      <p:sp>
        <p:nvSpPr>
          <p:cNvPr id="96" name="Shape 96"/>
          <p:cNvSpPr txBox="1"/>
          <p:nvPr/>
        </p:nvSpPr>
        <p:spPr>
          <a:xfrm>
            <a:off x="884767" y="1295401"/>
            <a:ext cx="10981267" cy="4698999"/>
          </a:xfrm>
          <a:prstGeom prst="rect">
            <a:avLst/>
          </a:prstGeom>
          <a:solidFill>
            <a:schemeClr val="lt1">
              <a:alpha val="43137"/>
            </a:schemeClr>
          </a:solidFill>
          <a:ln>
            <a:noFill/>
          </a:ln>
        </p:spPr>
        <p:txBody>
          <a:bodyPr lIns="78567" tIns="78567" rIns="78567" bIns="78567" anchor="t" anchorCtr="0">
            <a:noAutofit/>
          </a:bodyPr>
          <a:lstStyle/>
          <a:p>
            <a:pPr marL="287859">
              <a:buClr>
                <a:srgbClr val="000000"/>
              </a:buClr>
              <a:buSzPct val="25000"/>
            </a:pPr>
            <a:r>
              <a:rPr lang="en-US" sz="3733">
                <a:solidFill>
                  <a:srgbClr val="000000"/>
                </a:solidFill>
                <a:latin typeface="Calibri"/>
                <a:ea typeface="Calibri"/>
                <a:cs typeface="Calibri"/>
                <a:sym typeface="Calibri"/>
              </a:rPr>
              <a:t>Students who have experienced trauma:</a:t>
            </a:r>
          </a:p>
          <a:p>
            <a:pPr marL="643451" lvl="1" indent="-338658">
              <a:spcBef>
                <a:spcPts val="400"/>
              </a:spcBef>
              <a:buClr>
                <a:srgbClr val="000000"/>
              </a:buClr>
              <a:buSzPct val="100000"/>
              <a:buFont typeface="Calibri"/>
              <a:buChar char="❑"/>
            </a:pPr>
            <a:r>
              <a:rPr lang="en-US" sz="3467">
                <a:solidFill>
                  <a:srgbClr val="000000"/>
                </a:solidFill>
                <a:latin typeface="Calibri"/>
                <a:ea typeface="Calibri"/>
                <a:cs typeface="Calibri"/>
                <a:sym typeface="Calibri"/>
              </a:rPr>
              <a:t>Are two-and-one-half times more likely to fail a grade</a:t>
            </a:r>
          </a:p>
          <a:p>
            <a:pPr marL="643451" lvl="1" indent="-338658">
              <a:spcBef>
                <a:spcPts val="400"/>
              </a:spcBef>
              <a:buClr>
                <a:srgbClr val="000000"/>
              </a:buClr>
              <a:buSzPct val="100000"/>
              <a:buFont typeface="Calibri"/>
              <a:buChar char="❑"/>
            </a:pPr>
            <a:r>
              <a:rPr lang="en-US" sz="3467">
                <a:solidFill>
                  <a:srgbClr val="000000"/>
                </a:solidFill>
                <a:latin typeface="Calibri"/>
                <a:ea typeface="Calibri"/>
                <a:cs typeface="Calibri"/>
                <a:sym typeface="Calibri"/>
              </a:rPr>
              <a:t>Score lower on standardized achievement test scores</a:t>
            </a:r>
          </a:p>
          <a:p>
            <a:pPr marL="643451" lvl="1" indent="-338658">
              <a:spcBef>
                <a:spcPts val="400"/>
              </a:spcBef>
              <a:buClr>
                <a:srgbClr val="000000"/>
              </a:buClr>
              <a:buSzPct val="100000"/>
              <a:buFont typeface="Calibri"/>
              <a:buChar char="❑"/>
            </a:pPr>
            <a:r>
              <a:rPr lang="en-US" sz="3467">
                <a:solidFill>
                  <a:srgbClr val="000000"/>
                </a:solidFill>
                <a:latin typeface="Calibri"/>
                <a:ea typeface="Calibri"/>
                <a:cs typeface="Calibri"/>
                <a:sym typeface="Calibri"/>
              </a:rPr>
              <a:t>Have more receptive or expressive language difficulties</a:t>
            </a:r>
          </a:p>
          <a:p>
            <a:pPr marL="643451" lvl="1" indent="-338658">
              <a:spcBef>
                <a:spcPts val="400"/>
              </a:spcBef>
              <a:buClr>
                <a:srgbClr val="000000"/>
              </a:buClr>
              <a:buSzPct val="100000"/>
              <a:buFont typeface="Calibri"/>
              <a:buChar char="❑"/>
            </a:pPr>
            <a:r>
              <a:rPr lang="en-US" sz="3467">
                <a:solidFill>
                  <a:srgbClr val="000000"/>
                </a:solidFill>
                <a:latin typeface="Calibri"/>
                <a:ea typeface="Calibri"/>
                <a:cs typeface="Calibri"/>
                <a:sym typeface="Calibri"/>
              </a:rPr>
              <a:t>Are suspended or expelled more often</a:t>
            </a:r>
          </a:p>
          <a:p>
            <a:pPr marL="643451" lvl="1" indent="-338658">
              <a:spcBef>
                <a:spcPts val="400"/>
              </a:spcBef>
              <a:buClr>
                <a:srgbClr val="000000"/>
              </a:buClr>
              <a:buSzPct val="100000"/>
              <a:buFont typeface="Calibri"/>
              <a:buChar char="❑"/>
            </a:pPr>
            <a:r>
              <a:rPr lang="en-US" sz="3467">
                <a:solidFill>
                  <a:srgbClr val="000000"/>
                </a:solidFill>
                <a:latin typeface="Calibri"/>
                <a:ea typeface="Calibri"/>
                <a:cs typeface="Calibri"/>
                <a:sym typeface="Calibri"/>
              </a:rPr>
              <a:t>Are designated to special education more frequently.</a:t>
            </a:r>
          </a:p>
        </p:txBody>
      </p:sp>
      <p:sp>
        <p:nvSpPr>
          <p:cNvPr id="97" name="Shape 97"/>
          <p:cNvSpPr txBox="1"/>
          <p:nvPr/>
        </p:nvSpPr>
        <p:spPr>
          <a:xfrm>
            <a:off x="218015" y="6297083"/>
            <a:ext cx="5147732" cy="351367"/>
          </a:xfrm>
          <a:prstGeom prst="rect">
            <a:avLst/>
          </a:prstGeom>
          <a:noFill/>
          <a:ln>
            <a:noFill/>
          </a:ln>
        </p:spPr>
        <p:txBody>
          <a:bodyPr lIns="78567" tIns="78567" rIns="78567" bIns="78567" anchor="t" anchorCtr="0">
            <a:noAutofit/>
          </a:bodyPr>
          <a:lstStyle/>
          <a:p>
            <a:pPr marL="0" lvl="1">
              <a:buClr>
                <a:srgbClr val="000000"/>
              </a:buClr>
              <a:buSzPct val="25000"/>
            </a:pPr>
            <a:r>
              <a:rPr lang="en-US" sz="1600">
                <a:solidFill>
                  <a:srgbClr val="000000"/>
                </a:solidFill>
                <a:latin typeface="Gentium Basic"/>
                <a:ea typeface="Gentium Basic"/>
                <a:cs typeface="Gentium Basic"/>
                <a:sym typeface="Gentium Basic"/>
              </a:rPr>
              <a:t>Center for Disease Control and Prevention, 2009</a:t>
            </a:r>
          </a:p>
        </p:txBody>
      </p:sp>
    </p:spTree>
    <p:extLst>
      <p:ext uri="{BB962C8B-B14F-4D97-AF65-F5344CB8AC3E}">
        <p14:creationId xmlns:p14="http://schemas.microsoft.com/office/powerpoint/2010/main" val="67771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Room to Breathe</a:t>
            </a:r>
            <a:endParaRPr lang="en-US" dirty="0"/>
          </a:p>
        </p:txBody>
      </p:sp>
      <p:pic>
        <p:nvPicPr>
          <p:cNvPr id="4" name="8onPXI3bcwE"/>
          <p:cNvPicPr>
            <a:picLocks noGrp="1" noRot="1" noChangeAspect="1"/>
          </p:cNvPicPr>
          <p:nvPr>
            <p:ph idx="1"/>
            <a:videoFile r:link="rId1"/>
          </p:nvPr>
        </p:nvPicPr>
        <p:blipFill>
          <a:blip r:embed="rId3"/>
          <a:stretch>
            <a:fillRect/>
          </a:stretch>
        </p:blipFill>
        <p:spPr>
          <a:xfrm>
            <a:off x="1961931" y="1529255"/>
            <a:ext cx="8380247" cy="4997669"/>
          </a:xfrm>
          <a:prstGeom prst="rect">
            <a:avLst/>
          </a:prstGeom>
        </p:spPr>
      </p:pic>
    </p:spTree>
    <p:extLst>
      <p:ext uri="{BB962C8B-B14F-4D97-AF65-F5344CB8AC3E}">
        <p14:creationId xmlns:p14="http://schemas.microsoft.com/office/powerpoint/2010/main" val="1642824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ACEs/PBIS Continued</a:t>
            </a:r>
            <a:endParaRPr lang="en-US" dirty="0"/>
          </a:p>
        </p:txBody>
      </p:sp>
      <p:sp>
        <p:nvSpPr>
          <p:cNvPr id="3" name="Subtitle 2"/>
          <p:cNvSpPr>
            <a:spLocks noGrp="1"/>
          </p:cNvSpPr>
          <p:nvPr>
            <p:ph type="subTitle" idx="1"/>
          </p:nvPr>
        </p:nvSpPr>
        <p:spPr/>
        <p:txBody>
          <a:bodyPr/>
          <a:lstStyle/>
          <a:p>
            <a:r>
              <a:rPr lang="en-US" dirty="0" smtClean="0"/>
              <a:t>August 9, 2018</a:t>
            </a:r>
            <a:endParaRPr lang="en-US" dirty="0"/>
          </a:p>
        </p:txBody>
      </p:sp>
    </p:spTree>
    <p:extLst>
      <p:ext uri="{BB962C8B-B14F-4D97-AF65-F5344CB8AC3E}">
        <p14:creationId xmlns:p14="http://schemas.microsoft.com/office/powerpoint/2010/main" val="2042616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0571"/>
            <a:ext cx="10515600" cy="5596392"/>
          </a:xfrm>
        </p:spPr>
        <p:txBody>
          <a:bodyPr>
            <a:normAutofit lnSpcReduction="10000"/>
          </a:bodyPr>
          <a:lstStyle/>
          <a:p>
            <a:r>
              <a:rPr lang="en-US" sz="3600" dirty="0" smtClean="0"/>
              <a:t>“Many teachers and principals think kids’ bad behavior is deliberate, and that the kids can control it.  But it’s often not and they can’t—not without help.”</a:t>
            </a:r>
          </a:p>
          <a:p>
            <a:pPr marL="0" indent="0">
              <a:buNone/>
            </a:pPr>
            <a:endParaRPr lang="en-US" dirty="0" smtClean="0"/>
          </a:p>
          <a:p>
            <a:r>
              <a:rPr lang="en-US" sz="3600" dirty="0" smtClean="0"/>
              <a:t>“You can’t punish behavior out of a kid……The old school model of discipline expects kids to listen to you just because you’re a grown-up.”  </a:t>
            </a:r>
          </a:p>
          <a:p>
            <a:endParaRPr lang="en-US" dirty="0"/>
          </a:p>
          <a:p>
            <a:r>
              <a:rPr lang="en-US" sz="3600" dirty="0" smtClean="0"/>
              <a:t>“No amount of star charts, reasoning with or demanding explanations from or yelling at the terrified horse will make a difference.”  </a:t>
            </a:r>
            <a:endParaRPr lang="en-US" sz="3600" dirty="0"/>
          </a:p>
        </p:txBody>
      </p:sp>
    </p:spTree>
    <p:extLst>
      <p:ext uri="{BB962C8B-B14F-4D97-AF65-F5344CB8AC3E}">
        <p14:creationId xmlns:p14="http://schemas.microsoft.com/office/powerpoint/2010/main" val="254895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blip>
          <a:srcRect/>
          <a:stretch/>
        </p:blipFill>
        <p:spPr>
          <a:xfrm>
            <a:off x="0" y="-139700"/>
            <a:ext cx="12192000" cy="6857999"/>
          </a:xfrm>
          <a:prstGeom prst="rect">
            <a:avLst/>
          </a:prstGeom>
          <a:noFill/>
          <a:ln>
            <a:noFill/>
          </a:ln>
        </p:spPr>
      </p:pic>
      <p:pic>
        <p:nvPicPr>
          <p:cNvPr id="103" name="Shape 103"/>
          <p:cNvPicPr preferRelativeResize="0"/>
          <p:nvPr/>
        </p:nvPicPr>
        <p:blipFill rotWithShape="1">
          <a:blip r:embed="rId4">
            <a:alphaModFix/>
          </a:blip>
          <a:srcRect/>
          <a:stretch/>
        </p:blipFill>
        <p:spPr>
          <a:xfrm>
            <a:off x="0" y="3270248"/>
            <a:ext cx="12192000" cy="376765"/>
          </a:xfrm>
          <a:prstGeom prst="rect">
            <a:avLst/>
          </a:prstGeom>
          <a:noFill/>
          <a:ln>
            <a:noFill/>
          </a:ln>
        </p:spPr>
      </p:pic>
      <p:sp>
        <p:nvSpPr>
          <p:cNvPr id="104" name="Shape 104"/>
          <p:cNvSpPr txBox="1"/>
          <p:nvPr/>
        </p:nvSpPr>
        <p:spPr>
          <a:xfrm>
            <a:off x="0" y="3285067"/>
            <a:ext cx="12192000" cy="515408"/>
          </a:xfrm>
          <a:prstGeom prst="rect">
            <a:avLst/>
          </a:prstGeom>
          <a:solidFill>
            <a:schemeClr val="bg1">
              <a:lumMod val="65000"/>
            </a:schemeClr>
          </a:solidFill>
          <a:ln>
            <a:noFill/>
          </a:ln>
        </p:spPr>
        <p:txBody>
          <a:bodyPr lIns="218267" tIns="0" rIns="218267" bIns="0" anchor="t" anchorCtr="0">
            <a:noAutofit/>
          </a:bodyPr>
          <a:lstStyle/>
          <a:p>
            <a:pPr algn="ctr">
              <a:buClr>
                <a:srgbClr val="FFFFFF"/>
              </a:buClr>
              <a:buSzPct val="25000"/>
            </a:pPr>
            <a:r>
              <a:rPr lang="en-US" sz="2800" b="1" dirty="0">
                <a:solidFill>
                  <a:srgbClr val="FFFFFF"/>
                </a:solidFill>
                <a:latin typeface="Calibri"/>
                <a:ea typeface="Calibri"/>
                <a:cs typeface="Calibri"/>
                <a:sym typeface="Calibri"/>
              </a:rPr>
              <a:t>Shift from "What's wrong with </a:t>
            </a:r>
            <a:r>
              <a:rPr lang="en-US" sz="2800" b="1" dirty="0" smtClean="0">
                <a:solidFill>
                  <a:srgbClr val="FFFFFF"/>
                </a:solidFill>
                <a:latin typeface="Calibri"/>
                <a:ea typeface="Calibri"/>
                <a:cs typeface="Calibri"/>
                <a:sym typeface="Calibri"/>
              </a:rPr>
              <a:t>you?" </a:t>
            </a:r>
            <a:r>
              <a:rPr lang="en-US" sz="2800" b="1" dirty="0">
                <a:solidFill>
                  <a:srgbClr val="FFFFFF"/>
                </a:solidFill>
                <a:latin typeface="Calibri"/>
                <a:ea typeface="Calibri"/>
                <a:cs typeface="Calibri"/>
                <a:sym typeface="Calibri"/>
              </a:rPr>
              <a:t>TO "What happened to </a:t>
            </a:r>
            <a:r>
              <a:rPr lang="en-US" sz="2800" b="1" dirty="0" smtClean="0">
                <a:solidFill>
                  <a:srgbClr val="FFFFFF"/>
                </a:solidFill>
                <a:latin typeface="Calibri"/>
                <a:ea typeface="Calibri"/>
                <a:cs typeface="Calibri"/>
                <a:sym typeface="Calibri"/>
              </a:rPr>
              <a:t>you?"</a:t>
            </a:r>
            <a:endParaRPr lang="en-US" sz="2800" b="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2834056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descr="Sunset pictures · Pexels · Free Stock Photos"/>
          <p:cNvPicPr preferRelativeResize="0"/>
          <p:nvPr/>
        </p:nvPicPr>
        <p:blipFill rotWithShape="1">
          <a:blip r:embed="rId3">
            <a:alphaModFix/>
          </a:blip>
          <a:srcRect l="5844" r="5842"/>
          <a:stretch/>
        </p:blipFill>
        <p:spPr>
          <a:xfrm>
            <a:off x="0" y="-88900"/>
            <a:ext cx="12192000" cy="6857999"/>
          </a:xfrm>
          <a:prstGeom prst="rect">
            <a:avLst/>
          </a:prstGeom>
          <a:noFill/>
          <a:ln>
            <a:noFill/>
          </a:ln>
        </p:spPr>
      </p:pic>
      <p:sp>
        <p:nvSpPr>
          <p:cNvPr id="292" name="Shape 292"/>
          <p:cNvSpPr txBox="1"/>
          <p:nvPr/>
        </p:nvSpPr>
        <p:spPr>
          <a:xfrm>
            <a:off x="1" y="-3024"/>
            <a:ext cx="11954932" cy="511024"/>
          </a:xfrm>
          <a:prstGeom prst="rect">
            <a:avLst/>
          </a:prstGeom>
          <a:solidFill>
            <a:schemeClr val="dk1">
              <a:alpha val="66274"/>
            </a:schemeClr>
          </a:solidFill>
          <a:ln>
            <a:noFill/>
          </a:ln>
        </p:spPr>
        <p:txBody>
          <a:bodyPr lIns="218267" tIns="0" rIns="218267" bIns="0" anchor="t" anchorCtr="0">
            <a:noAutofit/>
          </a:bodyPr>
          <a:lstStyle/>
          <a:p>
            <a:pPr algn="ctr">
              <a:buClr>
                <a:srgbClr val="FFFFFF"/>
              </a:buClr>
              <a:buSzPct val="25000"/>
            </a:pPr>
            <a:r>
              <a:rPr lang="en-US" sz="3200" b="1" u="sng" dirty="0">
                <a:solidFill>
                  <a:srgbClr val="FFFFFF"/>
                </a:solidFill>
                <a:latin typeface="Calibri"/>
                <a:ea typeface="Calibri"/>
                <a:cs typeface="Calibri"/>
                <a:sym typeface="Calibri"/>
              </a:rPr>
              <a:t>10 Things Every Teacher Should Know about Childhood Trauma</a:t>
            </a:r>
          </a:p>
        </p:txBody>
      </p:sp>
      <p:sp>
        <p:nvSpPr>
          <p:cNvPr id="293" name="Shape 293"/>
          <p:cNvSpPr txBox="1"/>
          <p:nvPr/>
        </p:nvSpPr>
        <p:spPr>
          <a:xfrm>
            <a:off x="1" y="804334"/>
            <a:ext cx="11954932" cy="6053665"/>
          </a:xfrm>
          <a:prstGeom prst="rect">
            <a:avLst/>
          </a:prstGeom>
          <a:noFill/>
          <a:ln>
            <a:noFill/>
          </a:ln>
        </p:spPr>
        <p:txBody>
          <a:bodyPr lIns="78567" tIns="39267" rIns="78567" bIns="39267" anchor="t" anchorCtr="0">
            <a:noAutofit/>
          </a:bodyPr>
          <a:lstStyle/>
          <a:p>
            <a:endParaRPr sz="1867">
              <a:solidFill>
                <a:srgbClr val="000000"/>
              </a:solidFill>
              <a:latin typeface="Arial"/>
              <a:ea typeface="Arial"/>
              <a:cs typeface="Arial"/>
              <a:sym typeface="Arial"/>
            </a:endParaRPr>
          </a:p>
        </p:txBody>
      </p:sp>
      <p:sp>
        <p:nvSpPr>
          <p:cNvPr id="294" name="Shape 294"/>
          <p:cNvSpPr txBox="1"/>
          <p:nvPr/>
        </p:nvSpPr>
        <p:spPr>
          <a:xfrm>
            <a:off x="0" y="6769100"/>
            <a:ext cx="12192000" cy="88899"/>
          </a:xfrm>
          <a:prstGeom prst="rect">
            <a:avLst/>
          </a:prstGeom>
          <a:noFill/>
          <a:ln>
            <a:noFill/>
          </a:ln>
        </p:spPr>
        <p:txBody>
          <a:bodyPr lIns="218267" tIns="0" rIns="218267" bIns="0" anchor="t" anchorCtr="0">
            <a:noAutofit/>
          </a:bodyPr>
          <a:lstStyle/>
          <a:p>
            <a:pPr>
              <a:buClr>
                <a:srgbClr val="FFFFFF"/>
              </a:buClr>
              <a:buSzPct val="25000"/>
            </a:pPr>
            <a:r>
              <a:rPr lang="en-US" sz="667" b="1">
                <a:solidFill>
                  <a:srgbClr val="FFFFFF"/>
                </a:solidFill>
                <a:latin typeface="Calibri"/>
                <a:ea typeface="Calibri"/>
                <a:cs typeface="Calibri"/>
                <a:sym typeface="Calibri"/>
              </a:rPr>
              <a:t>cc: T.Kiya - https://www.flickr.com/photos/38217580@N05</a:t>
            </a:r>
          </a:p>
        </p:txBody>
      </p:sp>
      <p:sp>
        <p:nvSpPr>
          <p:cNvPr id="295" name="Shape 295"/>
          <p:cNvSpPr txBox="1"/>
          <p:nvPr/>
        </p:nvSpPr>
        <p:spPr>
          <a:xfrm>
            <a:off x="118534" y="1032026"/>
            <a:ext cx="11954932" cy="5588907"/>
          </a:xfrm>
          <a:prstGeom prst="rect">
            <a:avLst/>
          </a:prstGeom>
          <a:solidFill>
            <a:schemeClr val="dk1">
              <a:alpha val="68235"/>
            </a:schemeClr>
          </a:solidFill>
          <a:ln>
            <a:noFill/>
          </a:ln>
        </p:spPr>
        <p:txBody>
          <a:bodyPr lIns="78567" tIns="39267" rIns="78567" bIns="39267" anchor="t" anchorCtr="0">
            <a:noAutofit/>
          </a:bodyPr>
          <a:lstStyle/>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Kids who have experienced trauma aren’t trying to push your buttons</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Kids who have been through trauma worry about what’s going to happen next</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Even if the situation doesn’t seem that bad to you, it’s how the child feels that matters</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Trauma isn’t always associated with violence</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You don’t need to know exactly what’s </a:t>
            </a:r>
            <a:r>
              <a:rPr lang="en-US" sz="2700" b="1" dirty="0" smtClean="0">
                <a:solidFill>
                  <a:srgbClr val="FFFFFF"/>
                </a:solidFill>
                <a:latin typeface="Calibri"/>
                <a:ea typeface="Calibri"/>
                <a:cs typeface="Calibri"/>
                <a:sym typeface="Calibri"/>
              </a:rPr>
              <a:t>caused </a:t>
            </a:r>
            <a:r>
              <a:rPr lang="en-US" sz="2700" b="1" dirty="0">
                <a:solidFill>
                  <a:srgbClr val="FFFFFF"/>
                </a:solidFill>
                <a:latin typeface="Calibri"/>
                <a:ea typeface="Calibri"/>
                <a:cs typeface="Calibri"/>
                <a:sym typeface="Calibri"/>
              </a:rPr>
              <a:t>the trauma to be able to help</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Kids who experience trauma need to feel they’re good at something and can influence the world</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There’s a direct connection between stress and learning</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Self-regulation can be a major challenge for students suffering from trauma</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It’s okay to ask kids point-blank what you can do to help them make it through the day</a:t>
            </a:r>
          </a:p>
          <a:p>
            <a:pPr marL="440256" indent="-440256">
              <a:buClr>
                <a:srgbClr val="FFFFFF"/>
              </a:buClr>
              <a:buSzPct val="100000"/>
              <a:buFont typeface="Calibri"/>
              <a:buAutoNum type="arabicPeriod"/>
            </a:pPr>
            <a:r>
              <a:rPr lang="en-US" sz="2700" b="1" dirty="0">
                <a:solidFill>
                  <a:srgbClr val="FFFFFF"/>
                </a:solidFill>
                <a:latin typeface="Calibri"/>
                <a:ea typeface="Calibri"/>
                <a:cs typeface="Calibri"/>
                <a:sym typeface="Calibri"/>
              </a:rPr>
              <a:t> You can support kids with trauma even when they’re outside your classroom</a:t>
            </a:r>
          </a:p>
        </p:txBody>
      </p:sp>
    </p:spTree>
    <p:extLst>
      <p:ext uri="{BB962C8B-B14F-4D97-AF65-F5344CB8AC3E}">
        <p14:creationId xmlns:p14="http://schemas.microsoft.com/office/powerpoint/2010/main" val="152080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0" y="1"/>
            <a:ext cx="12192000" cy="6857999"/>
          </a:xfrm>
          <a:prstGeom prst="rect">
            <a:avLst/>
          </a:prstGeom>
          <a:solidFill>
            <a:srgbClr val="717171"/>
          </a:solidFill>
          <a:ln>
            <a:noFill/>
          </a:ln>
        </p:spPr>
        <p:txBody>
          <a:bodyPr lIns="78567" tIns="78567" rIns="78567" bIns="78567" anchor="ctr" anchorCtr="0">
            <a:noAutofit/>
          </a:bodyPr>
          <a:lstStyle/>
          <a:p>
            <a:endParaRPr sz="1867">
              <a:solidFill>
                <a:srgbClr val="000000"/>
              </a:solidFill>
              <a:latin typeface="Arial"/>
              <a:ea typeface="Arial"/>
              <a:cs typeface="Arial"/>
              <a:sym typeface="Arial"/>
            </a:endParaRPr>
          </a:p>
        </p:txBody>
      </p:sp>
      <p:sp>
        <p:nvSpPr>
          <p:cNvPr id="140" name="Shape 140"/>
          <p:cNvSpPr txBox="1"/>
          <p:nvPr/>
        </p:nvSpPr>
        <p:spPr>
          <a:xfrm>
            <a:off x="0" y="264582"/>
            <a:ext cx="12192000" cy="1007532"/>
          </a:xfrm>
          <a:prstGeom prst="rect">
            <a:avLst/>
          </a:prstGeom>
          <a:noFill/>
          <a:ln>
            <a:noFill/>
          </a:ln>
        </p:spPr>
        <p:txBody>
          <a:bodyPr lIns="218267" tIns="0" rIns="218267" bIns="0" anchor="t" anchorCtr="0">
            <a:noAutofit/>
          </a:bodyPr>
          <a:lstStyle/>
          <a:p>
            <a:pPr algn="ctr">
              <a:buClr>
                <a:srgbClr val="FFFFFF"/>
              </a:buClr>
              <a:buSzPct val="25000"/>
            </a:pPr>
            <a:r>
              <a:rPr lang="en-US" sz="6400" b="1" dirty="0">
                <a:solidFill>
                  <a:srgbClr val="FFFFFF"/>
                </a:solidFill>
                <a:latin typeface="Calibri"/>
                <a:ea typeface="Calibri"/>
                <a:cs typeface="Calibri"/>
                <a:sym typeface="Calibri"/>
              </a:rPr>
              <a:t>The Essentials</a:t>
            </a:r>
          </a:p>
        </p:txBody>
      </p:sp>
      <p:sp>
        <p:nvSpPr>
          <p:cNvPr id="141" name="Shape 141"/>
          <p:cNvSpPr txBox="1"/>
          <p:nvPr/>
        </p:nvSpPr>
        <p:spPr>
          <a:xfrm>
            <a:off x="0" y="1172633"/>
            <a:ext cx="11952816" cy="5410200"/>
          </a:xfrm>
          <a:prstGeom prst="rect">
            <a:avLst/>
          </a:prstGeom>
          <a:noFill/>
          <a:ln>
            <a:noFill/>
          </a:ln>
        </p:spPr>
        <p:txBody>
          <a:bodyPr lIns="78567" tIns="39267" rIns="78567" bIns="39267" anchor="t" anchorCtr="0">
            <a:noAutofit/>
          </a:bodyPr>
          <a:lstStyle/>
          <a:p>
            <a:pPr>
              <a:lnSpc>
                <a:spcPct val="74000"/>
              </a:lnSpc>
              <a:buClr>
                <a:srgbClr val="FFFFFF"/>
              </a:buClr>
              <a:buSzPct val="100000"/>
            </a:pPr>
            <a:endParaRPr lang="en-US" sz="3067" dirty="0" smtClean="0">
              <a:solidFill>
                <a:srgbClr val="FFFFFF"/>
              </a:solidFill>
              <a:latin typeface="Calibri"/>
              <a:ea typeface="Calibri"/>
              <a:cs typeface="Calibri"/>
              <a:sym typeface="Calibri"/>
            </a:endParaRPr>
          </a:p>
          <a:p>
            <a:pPr marL="389457" indent="-389457">
              <a:lnSpc>
                <a:spcPct val="74000"/>
              </a:lnSpc>
              <a:buClr>
                <a:srgbClr val="FFFFFF"/>
              </a:buClr>
              <a:buSzPct val="100000"/>
              <a:buFont typeface="Calibri"/>
              <a:buChar char="●"/>
            </a:pPr>
            <a:r>
              <a:rPr lang="en-US" sz="4000" dirty="0">
                <a:solidFill>
                  <a:srgbClr val="FFFFFF"/>
                </a:solidFill>
                <a:latin typeface="Calibri"/>
                <a:ea typeface="Calibri"/>
                <a:cs typeface="Calibri"/>
                <a:sym typeface="Calibri"/>
              </a:rPr>
              <a:t>Understand </a:t>
            </a:r>
            <a:r>
              <a:rPr lang="en-US" sz="4000" dirty="0" smtClean="0">
                <a:solidFill>
                  <a:srgbClr val="FFFFFF"/>
                </a:solidFill>
                <a:latin typeface="Calibri"/>
                <a:ea typeface="Calibri"/>
                <a:cs typeface="Calibri"/>
                <a:sym typeface="Calibri"/>
              </a:rPr>
              <a:t>Trauma</a:t>
            </a:r>
          </a:p>
          <a:p>
            <a:pPr>
              <a:lnSpc>
                <a:spcPct val="74000"/>
              </a:lnSpc>
              <a:buClr>
                <a:srgbClr val="FFFFFF"/>
              </a:buClr>
              <a:buSzPct val="100000"/>
            </a:pPr>
            <a:endParaRPr lang="en-US" sz="2000" dirty="0" smtClean="0">
              <a:solidFill>
                <a:srgbClr val="FFFFFF"/>
              </a:solidFill>
              <a:latin typeface="Calibri"/>
              <a:ea typeface="Calibri"/>
              <a:cs typeface="Calibri"/>
              <a:sym typeface="Calibri"/>
            </a:endParaRPr>
          </a:p>
          <a:p>
            <a:pPr marL="389457" indent="-389457">
              <a:lnSpc>
                <a:spcPct val="74000"/>
              </a:lnSpc>
              <a:buClr>
                <a:srgbClr val="FFFFFF"/>
              </a:buClr>
              <a:buSzPct val="100000"/>
              <a:buFont typeface="Calibri"/>
              <a:buChar char="●"/>
            </a:pPr>
            <a:r>
              <a:rPr lang="en-US" sz="4000" dirty="0" smtClean="0">
                <a:solidFill>
                  <a:srgbClr val="FFFFFF"/>
                </a:solidFill>
                <a:latin typeface="Calibri"/>
                <a:ea typeface="Calibri"/>
                <a:cs typeface="Calibri"/>
                <a:sym typeface="Calibri"/>
              </a:rPr>
              <a:t>Promote Safety</a:t>
            </a:r>
          </a:p>
          <a:p>
            <a:pPr>
              <a:lnSpc>
                <a:spcPct val="74000"/>
              </a:lnSpc>
              <a:buClr>
                <a:srgbClr val="FFFFFF"/>
              </a:buClr>
              <a:buSzPct val="100000"/>
            </a:pPr>
            <a:endParaRPr lang="en-US" sz="2000" dirty="0" smtClean="0">
              <a:solidFill>
                <a:srgbClr val="FFFFFF"/>
              </a:solidFill>
              <a:latin typeface="Calibri"/>
              <a:ea typeface="Calibri"/>
              <a:cs typeface="Calibri"/>
              <a:sym typeface="Calibri"/>
            </a:endParaRPr>
          </a:p>
          <a:p>
            <a:pPr marL="389457" indent="-389457">
              <a:lnSpc>
                <a:spcPct val="74000"/>
              </a:lnSpc>
              <a:buClr>
                <a:srgbClr val="FFFFFF"/>
              </a:buClr>
              <a:buSzPct val="100000"/>
              <a:buFont typeface="Calibri"/>
              <a:buChar char="●"/>
            </a:pPr>
            <a:r>
              <a:rPr lang="en-US" sz="4000" dirty="0" smtClean="0">
                <a:solidFill>
                  <a:srgbClr val="FFFFFF"/>
                </a:solidFill>
                <a:latin typeface="Calibri"/>
                <a:ea typeface="Calibri"/>
                <a:cs typeface="Calibri"/>
                <a:sym typeface="Calibri"/>
              </a:rPr>
              <a:t>Compassionate Communication</a:t>
            </a:r>
          </a:p>
          <a:p>
            <a:pPr>
              <a:lnSpc>
                <a:spcPct val="74000"/>
              </a:lnSpc>
              <a:buClr>
                <a:srgbClr val="FFFFFF"/>
              </a:buClr>
              <a:buSzPct val="100000"/>
            </a:pPr>
            <a:endParaRPr lang="en-US" sz="2000" dirty="0">
              <a:solidFill>
                <a:srgbClr val="FFFFFF"/>
              </a:solidFill>
              <a:latin typeface="Calibri"/>
              <a:ea typeface="Calibri"/>
              <a:cs typeface="Calibri"/>
              <a:sym typeface="Calibri"/>
            </a:endParaRPr>
          </a:p>
          <a:p>
            <a:pPr marL="389457" indent="-389457">
              <a:lnSpc>
                <a:spcPct val="74000"/>
              </a:lnSpc>
              <a:buClr>
                <a:srgbClr val="FFFFFF"/>
              </a:buClr>
              <a:buSzPct val="100000"/>
              <a:buFont typeface="Calibri"/>
              <a:buChar char="●"/>
            </a:pPr>
            <a:r>
              <a:rPr lang="en-US" sz="4000" dirty="0" smtClean="0">
                <a:solidFill>
                  <a:srgbClr val="FFFFFF"/>
                </a:solidFill>
                <a:latin typeface="Calibri"/>
                <a:ea typeface="Calibri"/>
                <a:cs typeface="Calibri"/>
                <a:sym typeface="Calibri"/>
              </a:rPr>
              <a:t>Empower Students</a:t>
            </a:r>
          </a:p>
          <a:p>
            <a:pPr>
              <a:lnSpc>
                <a:spcPct val="74000"/>
              </a:lnSpc>
              <a:buClr>
                <a:srgbClr val="FFFFFF"/>
              </a:buClr>
              <a:buSzPct val="100000"/>
            </a:pPr>
            <a:endParaRPr lang="en-US" sz="2000" dirty="0">
              <a:solidFill>
                <a:srgbClr val="FFFFFF"/>
              </a:solidFill>
              <a:latin typeface="Calibri"/>
              <a:ea typeface="Calibri"/>
              <a:cs typeface="Calibri"/>
              <a:sym typeface="Calibri"/>
            </a:endParaRPr>
          </a:p>
          <a:p>
            <a:pPr marL="389457" indent="-389457">
              <a:lnSpc>
                <a:spcPct val="74000"/>
              </a:lnSpc>
              <a:buClr>
                <a:srgbClr val="FFFFFF"/>
              </a:buClr>
              <a:buSzPct val="100000"/>
              <a:buFont typeface="Calibri"/>
              <a:buChar char="●"/>
            </a:pPr>
            <a:r>
              <a:rPr lang="en-US" sz="4000" dirty="0">
                <a:solidFill>
                  <a:srgbClr val="FFFFFF"/>
                </a:solidFill>
                <a:latin typeface="Calibri"/>
                <a:ea typeface="Calibri"/>
                <a:cs typeface="Calibri"/>
                <a:sym typeface="Calibri"/>
              </a:rPr>
              <a:t>Build R</a:t>
            </a:r>
            <a:r>
              <a:rPr lang="en-US" sz="4000" dirty="0" smtClean="0">
                <a:solidFill>
                  <a:srgbClr val="FFFFFF"/>
                </a:solidFill>
                <a:latin typeface="Calibri"/>
                <a:ea typeface="Calibri"/>
                <a:cs typeface="Calibri"/>
                <a:sym typeface="Calibri"/>
              </a:rPr>
              <a:t>elationships</a:t>
            </a:r>
          </a:p>
          <a:p>
            <a:pPr>
              <a:lnSpc>
                <a:spcPct val="74000"/>
              </a:lnSpc>
              <a:buClr>
                <a:srgbClr val="FFFFFF"/>
              </a:buClr>
              <a:buSzPct val="100000"/>
            </a:pPr>
            <a:endParaRPr lang="en-US" sz="2000" dirty="0">
              <a:solidFill>
                <a:srgbClr val="FFFFFF"/>
              </a:solidFill>
              <a:latin typeface="Calibri"/>
              <a:ea typeface="Calibri"/>
              <a:cs typeface="Calibri"/>
              <a:sym typeface="Calibri"/>
            </a:endParaRPr>
          </a:p>
          <a:p>
            <a:pPr marL="389457" indent="-389457">
              <a:lnSpc>
                <a:spcPct val="74000"/>
              </a:lnSpc>
              <a:buClr>
                <a:srgbClr val="FFFFFF"/>
              </a:buClr>
              <a:buSzPct val="100000"/>
              <a:buFont typeface="Calibri"/>
              <a:buChar char="●"/>
            </a:pPr>
            <a:r>
              <a:rPr lang="en-US" sz="4000" dirty="0" smtClean="0">
                <a:solidFill>
                  <a:srgbClr val="FFFFFF"/>
                </a:solidFill>
                <a:latin typeface="Calibri"/>
                <a:ea typeface="Calibri"/>
                <a:cs typeface="Calibri"/>
                <a:sym typeface="Calibri"/>
              </a:rPr>
              <a:t>Develop a School Plan</a:t>
            </a:r>
            <a:endParaRPr lang="en-US" sz="4000" dirty="0">
              <a:solidFill>
                <a:srgbClr val="FFFFFF"/>
              </a:solidFill>
              <a:latin typeface="Calibri"/>
              <a:ea typeface="Calibri"/>
              <a:cs typeface="Calibri"/>
              <a:sym typeface="Calibri"/>
            </a:endParaRPr>
          </a:p>
        </p:txBody>
      </p:sp>
      <p:pic>
        <p:nvPicPr>
          <p:cNvPr id="142" name="Shape 142" descr="trauma 2.jpg"/>
          <p:cNvPicPr preferRelativeResize="0"/>
          <p:nvPr/>
        </p:nvPicPr>
        <p:blipFill rotWithShape="1">
          <a:blip r:embed="rId3">
            <a:alphaModFix/>
          </a:blip>
          <a:srcRect/>
          <a:stretch/>
        </p:blipFill>
        <p:spPr>
          <a:xfrm>
            <a:off x="6564993" y="3877733"/>
            <a:ext cx="4741636" cy="2626781"/>
          </a:xfrm>
          <a:prstGeom prst="rect">
            <a:avLst/>
          </a:prstGeom>
          <a:noFill/>
          <a:ln>
            <a:noFill/>
          </a:ln>
        </p:spPr>
      </p:pic>
    </p:spTree>
    <p:extLst>
      <p:ext uri="{BB962C8B-B14F-4D97-AF65-F5344CB8AC3E}">
        <p14:creationId xmlns:p14="http://schemas.microsoft.com/office/powerpoint/2010/main" val="2435973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0" y="1"/>
            <a:ext cx="12192000" cy="6857999"/>
          </a:xfrm>
          <a:prstGeom prst="rect">
            <a:avLst/>
          </a:prstGeom>
          <a:solidFill>
            <a:srgbClr val="717171"/>
          </a:solidFill>
          <a:ln>
            <a:noFill/>
          </a:ln>
        </p:spPr>
        <p:txBody>
          <a:bodyPr lIns="78567" tIns="78567" rIns="78567" bIns="78567" anchor="ctr" anchorCtr="0">
            <a:noAutofit/>
          </a:bodyPr>
          <a:lstStyle/>
          <a:p>
            <a:endParaRPr sz="1867">
              <a:solidFill>
                <a:srgbClr val="000000"/>
              </a:solidFill>
              <a:latin typeface="Arial"/>
              <a:ea typeface="Arial"/>
              <a:cs typeface="Arial"/>
              <a:sym typeface="Arial"/>
            </a:endParaRPr>
          </a:p>
        </p:txBody>
      </p:sp>
      <p:sp>
        <p:nvSpPr>
          <p:cNvPr id="154" name="Shape 154"/>
          <p:cNvSpPr txBox="1"/>
          <p:nvPr/>
        </p:nvSpPr>
        <p:spPr>
          <a:xfrm>
            <a:off x="0" y="281516"/>
            <a:ext cx="12192000" cy="683683"/>
          </a:xfrm>
          <a:prstGeom prst="rect">
            <a:avLst/>
          </a:prstGeom>
          <a:noFill/>
          <a:ln>
            <a:noFill/>
          </a:ln>
        </p:spPr>
        <p:txBody>
          <a:bodyPr lIns="218267" tIns="0" rIns="218267" bIns="0" anchor="t" anchorCtr="0">
            <a:noAutofit/>
          </a:bodyPr>
          <a:lstStyle/>
          <a:p>
            <a:pPr algn="ctr">
              <a:buClr>
                <a:srgbClr val="FFFFFF"/>
              </a:buClr>
              <a:buSzPct val="25000"/>
            </a:pPr>
            <a:r>
              <a:rPr lang="en-US" sz="5200" b="1">
                <a:solidFill>
                  <a:srgbClr val="FFFFFF"/>
                </a:solidFill>
                <a:latin typeface="Calibri"/>
                <a:ea typeface="Calibri"/>
                <a:cs typeface="Calibri"/>
                <a:sym typeface="Calibri"/>
              </a:rPr>
              <a:t>Strategies to Establish Safety</a:t>
            </a:r>
          </a:p>
        </p:txBody>
      </p:sp>
      <p:sp>
        <p:nvSpPr>
          <p:cNvPr id="155" name="Shape 155"/>
          <p:cNvSpPr txBox="1"/>
          <p:nvPr/>
        </p:nvSpPr>
        <p:spPr>
          <a:xfrm>
            <a:off x="237067" y="1090083"/>
            <a:ext cx="11954932" cy="5397500"/>
          </a:xfrm>
          <a:prstGeom prst="rect">
            <a:avLst/>
          </a:prstGeom>
          <a:noFill/>
          <a:ln>
            <a:noFill/>
          </a:ln>
        </p:spPr>
        <p:txBody>
          <a:bodyPr lIns="78567" tIns="39267" rIns="78567" bIns="39267" anchor="t" anchorCtr="0">
            <a:noAutofit/>
          </a:bodyPr>
          <a:lstStyle/>
          <a:p>
            <a:pPr marL="660383" indent="-609585">
              <a:lnSpc>
                <a:spcPct val="74000"/>
              </a:lnSpc>
              <a:buClr>
                <a:srgbClr val="FFFFFF"/>
              </a:buClr>
              <a:buSzPct val="100000"/>
              <a:buFont typeface="Calibri"/>
              <a:buChar char="●"/>
            </a:pPr>
            <a:r>
              <a:rPr lang="en-US" sz="3200" dirty="0">
                <a:solidFill>
                  <a:srgbClr val="FFFFFF"/>
                </a:solidFill>
                <a:latin typeface="Calibri"/>
                <a:ea typeface="Calibri"/>
                <a:cs typeface="Calibri"/>
                <a:sym typeface="Calibri"/>
              </a:rPr>
              <a:t>Clear /consistent rules for managing behavior/setting </a:t>
            </a:r>
            <a:r>
              <a:rPr lang="en-US" sz="3200" dirty="0" smtClean="0">
                <a:solidFill>
                  <a:srgbClr val="FFFFFF"/>
                </a:solidFill>
                <a:latin typeface="Calibri"/>
                <a:ea typeface="Calibri"/>
                <a:cs typeface="Calibri"/>
                <a:sym typeface="Calibri"/>
              </a:rPr>
              <a:t>limits</a:t>
            </a:r>
          </a:p>
          <a:p>
            <a:pPr marL="1049840" lvl="1" indent="-609585">
              <a:lnSpc>
                <a:spcPct val="74000"/>
              </a:lnSpc>
              <a:buClr>
                <a:srgbClr val="FFFFFF"/>
              </a:buClr>
              <a:buSzPct val="100000"/>
              <a:buFont typeface="Calibri"/>
              <a:buChar char="○"/>
            </a:pPr>
            <a:r>
              <a:rPr lang="en-US" sz="3200" dirty="0">
                <a:solidFill>
                  <a:srgbClr val="FFFFFF"/>
                </a:solidFill>
                <a:latin typeface="Calibri"/>
                <a:ea typeface="Calibri"/>
                <a:cs typeface="Calibri"/>
                <a:sym typeface="Calibri"/>
              </a:rPr>
              <a:t>Least Invasive Strategies</a:t>
            </a:r>
          </a:p>
          <a:p>
            <a:pPr marL="660383" indent="-609585">
              <a:lnSpc>
                <a:spcPct val="74000"/>
              </a:lnSpc>
              <a:buClr>
                <a:srgbClr val="000000"/>
              </a:buClr>
            </a:pPr>
            <a:endParaRPr sz="3200" dirty="0">
              <a:solidFill>
                <a:srgbClr val="FFFFFF"/>
              </a:solidFill>
              <a:latin typeface="Calibri"/>
              <a:ea typeface="Calibri"/>
              <a:cs typeface="Calibri"/>
              <a:sym typeface="Calibri"/>
            </a:endParaRPr>
          </a:p>
          <a:p>
            <a:pPr marL="660383" indent="-609585">
              <a:lnSpc>
                <a:spcPct val="74000"/>
              </a:lnSpc>
              <a:buClr>
                <a:srgbClr val="FFFFFF"/>
              </a:buClr>
              <a:buSzPct val="100000"/>
              <a:buFont typeface="Calibri"/>
              <a:buChar char="●"/>
            </a:pPr>
            <a:r>
              <a:rPr lang="en-US" sz="3200" dirty="0">
                <a:solidFill>
                  <a:srgbClr val="FFFFFF"/>
                </a:solidFill>
                <a:latin typeface="Calibri"/>
                <a:ea typeface="Calibri"/>
                <a:cs typeface="Calibri"/>
                <a:sym typeface="Calibri"/>
              </a:rPr>
              <a:t>Accommodations to meet individual strengths and needs:                              </a:t>
            </a:r>
          </a:p>
          <a:p>
            <a:pPr marL="1049840" lvl="1" indent="-609585">
              <a:lnSpc>
                <a:spcPct val="74000"/>
              </a:lnSpc>
              <a:buClr>
                <a:srgbClr val="D9D9D9"/>
              </a:buClr>
              <a:buSzPct val="100000"/>
              <a:buFont typeface="Courier New"/>
              <a:buChar char="○"/>
            </a:pPr>
            <a:r>
              <a:rPr lang="en-US" sz="3200" dirty="0">
                <a:solidFill>
                  <a:srgbClr val="D9D9D9"/>
                </a:solidFill>
                <a:latin typeface="Calibri"/>
                <a:ea typeface="Calibri"/>
                <a:cs typeface="Calibri"/>
                <a:sym typeface="Calibri"/>
              </a:rPr>
              <a:t>Transition and Safety Plans</a:t>
            </a:r>
          </a:p>
          <a:p>
            <a:pPr marL="1049840" lvl="1" indent="-609585">
              <a:lnSpc>
                <a:spcPct val="74000"/>
              </a:lnSpc>
              <a:buClr>
                <a:srgbClr val="D9D9D9"/>
              </a:buClr>
              <a:buSzPct val="100000"/>
              <a:buFont typeface="Courier New"/>
              <a:buChar char="○"/>
            </a:pPr>
            <a:r>
              <a:rPr lang="en-US" sz="3200" b="1" dirty="0">
                <a:solidFill>
                  <a:srgbClr val="D9D9D9"/>
                </a:solidFill>
                <a:latin typeface="Calibri"/>
                <a:ea typeface="Calibri"/>
                <a:cs typeface="Calibri"/>
                <a:sym typeface="Calibri"/>
              </a:rPr>
              <a:t>Calm Zones</a:t>
            </a:r>
          </a:p>
          <a:p>
            <a:pPr marL="660383" indent="-609585">
              <a:lnSpc>
                <a:spcPct val="74000"/>
              </a:lnSpc>
              <a:buClr>
                <a:srgbClr val="000000"/>
              </a:buClr>
            </a:pPr>
            <a:endParaRPr sz="3200" dirty="0">
              <a:solidFill>
                <a:srgbClr val="D9D9D9"/>
              </a:solidFill>
              <a:latin typeface="Calibri"/>
              <a:ea typeface="Calibri"/>
              <a:cs typeface="Calibri"/>
              <a:sym typeface="Calibri"/>
            </a:endParaRPr>
          </a:p>
          <a:p>
            <a:pPr marL="660383" indent="-609585">
              <a:lnSpc>
                <a:spcPct val="74000"/>
              </a:lnSpc>
              <a:buClr>
                <a:srgbClr val="FFFFFF"/>
              </a:buClr>
              <a:buSzPct val="100000"/>
              <a:buFont typeface="Calibri"/>
              <a:buChar char="●"/>
            </a:pPr>
            <a:r>
              <a:rPr lang="en-US" sz="3200" dirty="0">
                <a:solidFill>
                  <a:srgbClr val="FFFFFF"/>
                </a:solidFill>
                <a:latin typeface="Calibri"/>
                <a:ea typeface="Calibri"/>
                <a:cs typeface="Calibri"/>
                <a:sym typeface="Calibri"/>
              </a:rPr>
              <a:t>Predictable structure, relationships, and environment to promote safe surroundings and interpersonal relationships                                    </a:t>
            </a:r>
          </a:p>
          <a:p>
            <a:pPr marL="1049840" lvl="1" indent="-609585">
              <a:lnSpc>
                <a:spcPct val="74000"/>
              </a:lnSpc>
              <a:buClr>
                <a:srgbClr val="CCCCCC"/>
              </a:buClr>
              <a:buSzPct val="100000"/>
              <a:buFont typeface="Courier New"/>
              <a:buChar char="○"/>
            </a:pPr>
            <a:r>
              <a:rPr lang="en-US" sz="3200" dirty="0">
                <a:solidFill>
                  <a:srgbClr val="CCCCCC"/>
                </a:solidFill>
                <a:latin typeface="Calibri"/>
                <a:ea typeface="Calibri"/>
                <a:cs typeface="Calibri"/>
                <a:sym typeface="Calibri"/>
              </a:rPr>
              <a:t>C</a:t>
            </a:r>
            <a:r>
              <a:rPr lang="en-US" sz="3200" dirty="0" smtClean="0">
                <a:solidFill>
                  <a:srgbClr val="CCCCCC"/>
                </a:solidFill>
                <a:latin typeface="Calibri"/>
                <a:ea typeface="Calibri"/>
                <a:cs typeface="Calibri"/>
                <a:sym typeface="Calibri"/>
              </a:rPr>
              <a:t>lass </a:t>
            </a:r>
            <a:r>
              <a:rPr lang="en-US" sz="3200" dirty="0">
                <a:solidFill>
                  <a:srgbClr val="CCCCCC"/>
                </a:solidFill>
                <a:latin typeface="Calibri"/>
                <a:ea typeface="Calibri"/>
                <a:cs typeface="Calibri"/>
                <a:sym typeface="Calibri"/>
              </a:rPr>
              <a:t>meetings </a:t>
            </a:r>
          </a:p>
          <a:p>
            <a:pPr marL="1049840" lvl="1" indent="-609585">
              <a:lnSpc>
                <a:spcPct val="74000"/>
              </a:lnSpc>
              <a:buClr>
                <a:srgbClr val="CCCCCC"/>
              </a:buClr>
              <a:buSzPct val="100000"/>
              <a:buFont typeface="Courier New"/>
              <a:buChar char="○"/>
            </a:pPr>
            <a:r>
              <a:rPr lang="en-US" sz="3200" dirty="0">
                <a:solidFill>
                  <a:srgbClr val="CCCCCC"/>
                </a:solidFill>
                <a:latin typeface="Calibri"/>
                <a:ea typeface="Calibri"/>
                <a:cs typeface="Calibri"/>
                <a:sym typeface="Calibri"/>
              </a:rPr>
              <a:t>Daily Schedule</a:t>
            </a:r>
          </a:p>
          <a:p>
            <a:pPr marL="1049840" lvl="1" indent="-609585">
              <a:lnSpc>
                <a:spcPct val="74000"/>
              </a:lnSpc>
              <a:buClr>
                <a:srgbClr val="CCCCCC"/>
              </a:buClr>
              <a:buSzPct val="100000"/>
              <a:buFont typeface="Calibri"/>
              <a:buChar char="○"/>
            </a:pPr>
            <a:r>
              <a:rPr lang="en-US" sz="3200" dirty="0">
                <a:solidFill>
                  <a:srgbClr val="CCCCCC"/>
                </a:solidFill>
                <a:latin typeface="Calibri"/>
                <a:ea typeface="Calibri"/>
                <a:cs typeface="Calibri"/>
                <a:sym typeface="Calibri"/>
              </a:rPr>
              <a:t>Environment Check</a:t>
            </a:r>
          </a:p>
          <a:p>
            <a:pPr marL="1049840" lvl="1" indent="-609585">
              <a:lnSpc>
                <a:spcPct val="74000"/>
              </a:lnSpc>
              <a:buClr>
                <a:srgbClr val="000000"/>
              </a:buClr>
            </a:pPr>
            <a:endParaRPr sz="3200" dirty="0">
              <a:solidFill>
                <a:srgbClr val="CCCCCC"/>
              </a:solidFill>
              <a:latin typeface="Calibri"/>
              <a:ea typeface="Calibri"/>
              <a:cs typeface="Calibri"/>
              <a:sym typeface="Calibri"/>
            </a:endParaRPr>
          </a:p>
          <a:p>
            <a:pPr marL="660383" indent="-609585">
              <a:lnSpc>
                <a:spcPct val="74000"/>
              </a:lnSpc>
              <a:buClr>
                <a:srgbClr val="FFFFFF"/>
              </a:buClr>
              <a:buSzPct val="100000"/>
              <a:buFont typeface="Calibri"/>
              <a:buChar char="●"/>
            </a:pPr>
            <a:r>
              <a:rPr lang="en-US" sz="3200" dirty="0">
                <a:solidFill>
                  <a:srgbClr val="FFFFFF"/>
                </a:solidFill>
                <a:latin typeface="Calibri"/>
                <a:ea typeface="Calibri"/>
                <a:cs typeface="Calibri"/>
                <a:sym typeface="Calibri"/>
              </a:rPr>
              <a:t>Reduce bullying and harassment</a:t>
            </a:r>
          </a:p>
        </p:txBody>
      </p:sp>
    </p:spTree>
    <p:extLst>
      <p:ext uri="{BB962C8B-B14F-4D97-AF65-F5344CB8AC3E}">
        <p14:creationId xmlns:p14="http://schemas.microsoft.com/office/powerpoint/2010/main" val="17924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 calcmode="lin" valueType="num">
                                      <p:cBhvr additive="base">
                                        <p:cTn id="7" dur="500" fill="hold"/>
                                        <p:tgtEl>
                                          <p:spTgt spid="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5">
                                            <p:txEl>
                                              <p:pRg st="1" end="1"/>
                                            </p:txEl>
                                          </p:spTgt>
                                        </p:tgtEl>
                                        <p:attrNameLst>
                                          <p:attrName>style.visibility</p:attrName>
                                        </p:attrNameLst>
                                      </p:cBhvr>
                                      <p:to>
                                        <p:strVal val="visible"/>
                                      </p:to>
                                    </p:set>
                                    <p:anim calcmode="lin" valueType="num">
                                      <p:cBhvr additive="base">
                                        <p:cTn id="11" dur="500" fill="hold"/>
                                        <p:tgtEl>
                                          <p:spTgt spid="1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5">
                                            <p:txEl>
                                              <p:pRg st="3" end="3"/>
                                            </p:txEl>
                                          </p:spTgt>
                                        </p:tgtEl>
                                        <p:attrNameLst>
                                          <p:attrName>style.visibility</p:attrName>
                                        </p:attrNameLst>
                                      </p:cBhvr>
                                      <p:to>
                                        <p:strVal val="visible"/>
                                      </p:to>
                                    </p:set>
                                    <p:anim calcmode="lin" valueType="num">
                                      <p:cBhvr additive="base">
                                        <p:cTn id="17" dur="500" fill="hold"/>
                                        <p:tgtEl>
                                          <p:spTgt spid="15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5">
                                            <p:txEl>
                                              <p:pRg st="4" end="4"/>
                                            </p:txEl>
                                          </p:spTgt>
                                        </p:tgtEl>
                                        <p:attrNameLst>
                                          <p:attrName>style.visibility</p:attrName>
                                        </p:attrNameLst>
                                      </p:cBhvr>
                                      <p:to>
                                        <p:strVal val="visible"/>
                                      </p:to>
                                    </p:set>
                                    <p:anim calcmode="lin" valueType="num">
                                      <p:cBhvr additive="base">
                                        <p:cTn id="21" dur="500" fill="hold"/>
                                        <p:tgtEl>
                                          <p:spTgt spid="15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5">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5">
                                            <p:txEl>
                                              <p:pRg st="5" end="5"/>
                                            </p:txEl>
                                          </p:spTgt>
                                        </p:tgtEl>
                                        <p:attrNameLst>
                                          <p:attrName>style.visibility</p:attrName>
                                        </p:attrNameLst>
                                      </p:cBhvr>
                                      <p:to>
                                        <p:strVal val="visible"/>
                                      </p:to>
                                    </p:set>
                                    <p:anim calcmode="lin" valueType="num">
                                      <p:cBhvr additive="base">
                                        <p:cTn id="25" dur="500" fill="hold"/>
                                        <p:tgtEl>
                                          <p:spTgt spid="15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5">
                                            <p:txEl>
                                              <p:pRg st="7" end="7"/>
                                            </p:txEl>
                                          </p:spTgt>
                                        </p:tgtEl>
                                        <p:attrNameLst>
                                          <p:attrName>style.visibility</p:attrName>
                                        </p:attrNameLst>
                                      </p:cBhvr>
                                      <p:to>
                                        <p:strVal val="visible"/>
                                      </p:to>
                                    </p:set>
                                    <p:anim calcmode="lin" valueType="num">
                                      <p:cBhvr additive="base">
                                        <p:cTn id="31" dur="500" fill="hold"/>
                                        <p:tgtEl>
                                          <p:spTgt spid="155">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5">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5">
                                            <p:txEl>
                                              <p:pRg st="8" end="8"/>
                                            </p:txEl>
                                          </p:spTgt>
                                        </p:tgtEl>
                                        <p:attrNameLst>
                                          <p:attrName>style.visibility</p:attrName>
                                        </p:attrNameLst>
                                      </p:cBhvr>
                                      <p:to>
                                        <p:strVal val="visible"/>
                                      </p:to>
                                    </p:set>
                                    <p:anim calcmode="lin" valueType="num">
                                      <p:cBhvr additive="base">
                                        <p:cTn id="35" dur="500" fill="hold"/>
                                        <p:tgtEl>
                                          <p:spTgt spid="155">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5">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5">
                                            <p:txEl>
                                              <p:pRg st="9" end="9"/>
                                            </p:txEl>
                                          </p:spTgt>
                                        </p:tgtEl>
                                        <p:attrNameLst>
                                          <p:attrName>style.visibility</p:attrName>
                                        </p:attrNameLst>
                                      </p:cBhvr>
                                      <p:to>
                                        <p:strVal val="visible"/>
                                      </p:to>
                                    </p:set>
                                    <p:anim calcmode="lin" valueType="num">
                                      <p:cBhvr additive="base">
                                        <p:cTn id="39" dur="500" fill="hold"/>
                                        <p:tgtEl>
                                          <p:spTgt spid="155">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5">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5">
                                            <p:txEl>
                                              <p:pRg st="10" end="10"/>
                                            </p:txEl>
                                          </p:spTgt>
                                        </p:tgtEl>
                                        <p:attrNameLst>
                                          <p:attrName>style.visibility</p:attrName>
                                        </p:attrNameLst>
                                      </p:cBhvr>
                                      <p:to>
                                        <p:strVal val="visible"/>
                                      </p:to>
                                    </p:set>
                                    <p:anim calcmode="lin" valueType="num">
                                      <p:cBhvr additive="base">
                                        <p:cTn id="43" dur="500" fill="hold"/>
                                        <p:tgtEl>
                                          <p:spTgt spid="155">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55">
                                            <p:txEl>
                                              <p:pRg st="12" end="12"/>
                                            </p:txEl>
                                          </p:spTgt>
                                        </p:tgtEl>
                                        <p:attrNameLst>
                                          <p:attrName>style.visibility</p:attrName>
                                        </p:attrNameLst>
                                      </p:cBhvr>
                                      <p:to>
                                        <p:strVal val="visible"/>
                                      </p:to>
                                    </p:set>
                                    <p:anim calcmode="lin" valueType="num">
                                      <p:cBhvr additive="base">
                                        <p:cTn id="49" dur="500" fill="hold"/>
                                        <p:tgtEl>
                                          <p:spTgt spid="155">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6930"/>
          </a:xfrm>
        </p:spPr>
        <p:txBody>
          <a:bodyPr/>
          <a:lstStyle/>
          <a:p>
            <a:r>
              <a:rPr lang="en-US" dirty="0" smtClean="0"/>
              <a:t>A Note About Sensory Areas</a:t>
            </a:r>
            <a:endParaRPr lang="en-US" dirty="0"/>
          </a:p>
        </p:txBody>
      </p:sp>
      <p:sp>
        <p:nvSpPr>
          <p:cNvPr id="3" name="Content Placeholder 2"/>
          <p:cNvSpPr>
            <a:spLocks noGrp="1"/>
          </p:cNvSpPr>
          <p:nvPr>
            <p:ph idx="1"/>
          </p:nvPr>
        </p:nvSpPr>
        <p:spPr>
          <a:xfrm>
            <a:off x="838200" y="1355834"/>
            <a:ext cx="10515600" cy="4821129"/>
          </a:xfrm>
        </p:spPr>
        <p:txBody>
          <a:bodyPr>
            <a:normAutofit/>
          </a:bodyPr>
          <a:lstStyle/>
          <a:p>
            <a:pPr marL="0" indent="0">
              <a:buNone/>
            </a:pPr>
            <a:r>
              <a:rPr lang="en-US" sz="3200" dirty="0"/>
              <a:t>With the </a:t>
            </a:r>
            <a:r>
              <a:rPr lang="en-US" sz="3200" b="1" dirty="0">
                <a:solidFill>
                  <a:srgbClr val="7030A0"/>
                </a:solidFill>
              </a:rPr>
              <a:t>sensory room</a:t>
            </a:r>
            <a:r>
              <a:rPr lang="en-US" sz="3200" dirty="0"/>
              <a:t>, and the help of </a:t>
            </a:r>
            <a:r>
              <a:rPr lang="en-US" sz="3200" dirty="0" smtClean="0"/>
              <a:t>adults, </a:t>
            </a:r>
            <a:r>
              <a:rPr lang="en-US" sz="3200" dirty="0"/>
              <a:t>students are now learning how to </a:t>
            </a:r>
            <a:r>
              <a:rPr lang="en-US" sz="3200" b="1" dirty="0">
                <a:solidFill>
                  <a:srgbClr val="7030A0"/>
                </a:solidFill>
              </a:rPr>
              <a:t>identify the sensations </a:t>
            </a:r>
            <a:r>
              <a:rPr lang="en-US" sz="3200" dirty="0"/>
              <a:t>of their bodies that let them know they are triggered and need an intervention to prevent escalation. They give their teacher a signal, or the teacher gives them one, with </a:t>
            </a:r>
            <a:r>
              <a:rPr lang="en-US" sz="3200" b="1" dirty="0">
                <a:solidFill>
                  <a:srgbClr val="7030A0"/>
                </a:solidFill>
              </a:rPr>
              <a:t>understanding and compassion</a:t>
            </a:r>
            <a:r>
              <a:rPr lang="en-US" sz="3200" dirty="0"/>
              <a:t>, not judgment or shame. Off they go to get the help they need to </a:t>
            </a:r>
            <a:r>
              <a:rPr lang="en-US" sz="3200" b="1" dirty="0">
                <a:solidFill>
                  <a:srgbClr val="7030A0"/>
                </a:solidFill>
              </a:rPr>
              <a:t>get their school brain bac</a:t>
            </a:r>
            <a:r>
              <a:rPr lang="en-US" sz="3200" dirty="0"/>
              <a:t>k from survival mode. When they get their school brain back from being stuck in fight or flight, it becomes possible for them to come back to class and learn more of what their teacher is trying to teach. </a:t>
            </a:r>
          </a:p>
        </p:txBody>
      </p:sp>
    </p:spTree>
    <p:extLst>
      <p:ext uri="{BB962C8B-B14F-4D97-AF65-F5344CB8AC3E}">
        <p14:creationId xmlns:p14="http://schemas.microsoft.com/office/powerpoint/2010/main" val="33086985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5758"/>
          </a:xfrm>
        </p:spPr>
        <p:txBody>
          <a:bodyPr/>
          <a:lstStyle/>
          <a:p>
            <a:r>
              <a:rPr lang="en-US" dirty="0" smtClean="0"/>
              <a:t>Compassionate Communication</a:t>
            </a:r>
            <a:endParaRPr lang="en-US" dirty="0"/>
          </a:p>
        </p:txBody>
      </p:sp>
      <p:sp>
        <p:nvSpPr>
          <p:cNvPr id="3" name="Content Placeholder 2"/>
          <p:cNvSpPr>
            <a:spLocks noGrp="1"/>
          </p:cNvSpPr>
          <p:nvPr>
            <p:ph idx="1"/>
          </p:nvPr>
        </p:nvSpPr>
        <p:spPr>
          <a:xfrm>
            <a:off x="838200" y="1150884"/>
            <a:ext cx="10515600" cy="5026079"/>
          </a:xfrm>
        </p:spPr>
        <p:txBody>
          <a:bodyPr>
            <a:normAutofit fontScale="85000" lnSpcReduction="20000"/>
          </a:bodyPr>
          <a:lstStyle/>
          <a:p>
            <a:r>
              <a:rPr lang="en-US" altLang="en-US" u="sng" dirty="0">
                <a:solidFill>
                  <a:srgbClr val="7030A0"/>
                </a:solidFill>
                <a:latin typeface="Comic Sans MS" panose="030F0702030302020204" pitchFamily="66" charset="0"/>
              </a:rPr>
              <a:t>Empathy</a:t>
            </a:r>
            <a:r>
              <a:rPr lang="en-US" altLang="en-US" dirty="0">
                <a:latin typeface="Comic Sans MS" panose="030F0702030302020204" pitchFamily="66" charset="0"/>
              </a:rPr>
              <a:t>: (Ex: How sad… I bet that hurts</a:t>
            </a:r>
            <a:r>
              <a:rPr lang="en-US" altLang="en-US" dirty="0" smtClean="0">
                <a:latin typeface="Comic Sans MS" panose="030F0702030302020204" pitchFamily="66" charset="0"/>
              </a:rPr>
              <a:t>…)</a:t>
            </a:r>
          </a:p>
          <a:p>
            <a:endParaRPr lang="en-US" altLang="en-US" sz="1400" dirty="0">
              <a:latin typeface="Comic Sans MS" panose="030F0702030302020204" pitchFamily="66" charset="0"/>
            </a:endParaRPr>
          </a:p>
          <a:p>
            <a:r>
              <a:rPr lang="en-US" altLang="en-US" u="sng" dirty="0">
                <a:latin typeface="Comic Sans MS" panose="030F0702030302020204" pitchFamily="66" charset="0"/>
              </a:rPr>
              <a:t>Send the </a:t>
            </a:r>
            <a:r>
              <a:rPr lang="en-US" altLang="en-US" u="sng" dirty="0">
                <a:solidFill>
                  <a:srgbClr val="7030A0"/>
                </a:solidFill>
                <a:latin typeface="Comic Sans MS" panose="030F0702030302020204" pitchFamily="66" charset="0"/>
              </a:rPr>
              <a:t>power</a:t>
            </a:r>
            <a:r>
              <a:rPr lang="en-US" altLang="en-US" u="sng" dirty="0">
                <a:latin typeface="Comic Sans MS" panose="030F0702030302020204" pitchFamily="66" charset="0"/>
              </a:rPr>
              <a:t> message</a:t>
            </a:r>
            <a:r>
              <a:rPr lang="en-US" altLang="en-US" dirty="0">
                <a:latin typeface="Comic Sans MS" panose="030F0702030302020204" pitchFamily="66" charset="0"/>
              </a:rPr>
              <a:t>: (What do you think you are going </a:t>
            </a:r>
            <a:r>
              <a:rPr lang="en-US" altLang="en-US" dirty="0" smtClean="0">
                <a:latin typeface="Comic Sans MS" panose="030F0702030302020204" pitchFamily="66" charset="0"/>
              </a:rPr>
              <a:t>to</a:t>
            </a:r>
          </a:p>
          <a:p>
            <a:pPr marL="0" indent="0">
              <a:buNone/>
            </a:pPr>
            <a:r>
              <a:rPr lang="en-US" altLang="en-US" dirty="0" smtClean="0">
                <a:latin typeface="Comic Sans MS" panose="030F0702030302020204" pitchFamily="66" charset="0"/>
              </a:rPr>
              <a:t>  do?)</a:t>
            </a:r>
          </a:p>
          <a:p>
            <a:endParaRPr lang="en-US" altLang="en-US" sz="1400" dirty="0">
              <a:latin typeface="Comic Sans MS" panose="030F0702030302020204" pitchFamily="66" charset="0"/>
            </a:endParaRPr>
          </a:p>
          <a:p>
            <a:r>
              <a:rPr lang="en-US" altLang="en-US" u="sng" dirty="0">
                <a:latin typeface="Comic Sans MS" panose="030F0702030302020204" pitchFamily="66" charset="0"/>
              </a:rPr>
              <a:t>Offer </a:t>
            </a:r>
            <a:r>
              <a:rPr lang="en-US" altLang="en-US" u="sng" dirty="0">
                <a:solidFill>
                  <a:srgbClr val="7030A0"/>
                </a:solidFill>
                <a:latin typeface="Comic Sans MS" panose="030F0702030302020204" pitchFamily="66" charset="0"/>
              </a:rPr>
              <a:t>choices</a:t>
            </a:r>
            <a:r>
              <a:rPr lang="en-US" altLang="en-US" dirty="0">
                <a:latin typeface="Comic Sans MS" panose="030F0702030302020204" pitchFamily="66" charset="0"/>
              </a:rPr>
              <a:t>: (Would you like to hear what other kids </a:t>
            </a:r>
            <a:r>
              <a:rPr lang="en-US" altLang="en-US" dirty="0" smtClean="0">
                <a:latin typeface="Comic Sans MS" panose="030F0702030302020204" pitchFamily="66" charset="0"/>
              </a:rPr>
              <a:t>have</a:t>
            </a:r>
          </a:p>
          <a:p>
            <a:pPr marL="0" indent="0">
              <a:buNone/>
            </a:pPr>
            <a:r>
              <a:rPr lang="en-US" altLang="en-US" dirty="0">
                <a:latin typeface="Comic Sans MS" panose="030F0702030302020204" pitchFamily="66" charset="0"/>
              </a:rPr>
              <a:t> </a:t>
            </a:r>
            <a:r>
              <a:rPr lang="en-US" altLang="en-US" dirty="0" smtClean="0">
                <a:latin typeface="Comic Sans MS" panose="030F0702030302020204" pitchFamily="66" charset="0"/>
              </a:rPr>
              <a:t> </a:t>
            </a:r>
            <a:r>
              <a:rPr lang="en-US" altLang="en-US" dirty="0">
                <a:latin typeface="Comic Sans MS" panose="030F0702030302020204" pitchFamily="66" charset="0"/>
              </a:rPr>
              <a:t>tried</a:t>
            </a:r>
            <a:r>
              <a:rPr lang="en-US" altLang="en-US" dirty="0" smtClean="0">
                <a:latin typeface="Comic Sans MS" panose="030F0702030302020204" pitchFamily="66" charset="0"/>
              </a:rPr>
              <a:t>?)</a:t>
            </a:r>
          </a:p>
          <a:p>
            <a:endParaRPr lang="en-US" altLang="en-US" sz="1300" dirty="0">
              <a:latin typeface="Comic Sans MS" panose="030F0702030302020204" pitchFamily="66" charset="0"/>
            </a:endParaRPr>
          </a:p>
          <a:p>
            <a:r>
              <a:rPr lang="en-US" altLang="en-US" u="sng" dirty="0">
                <a:latin typeface="Comic Sans MS" panose="030F0702030302020204" pitchFamily="66" charset="0"/>
              </a:rPr>
              <a:t>Have </a:t>
            </a:r>
            <a:r>
              <a:rPr lang="en-US" altLang="en-US" u="sng" dirty="0">
                <a:solidFill>
                  <a:srgbClr val="7030A0"/>
                </a:solidFill>
                <a:latin typeface="Comic Sans MS" panose="030F0702030302020204" pitchFamily="66" charset="0"/>
              </a:rPr>
              <a:t>the child </a:t>
            </a:r>
            <a:r>
              <a:rPr lang="en-US" altLang="en-US" u="sng" dirty="0">
                <a:latin typeface="Comic Sans MS" panose="030F0702030302020204" pitchFamily="66" charset="0"/>
              </a:rPr>
              <a:t>state the plan and consequences</a:t>
            </a:r>
            <a:r>
              <a:rPr lang="en-US" altLang="en-US" dirty="0">
                <a:latin typeface="Comic Sans MS" panose="030F0702030302020204" pitchFamily="66" charset="0"/>
              </a:rPr>
              <a:t>: (Ask: How do </a:t>
            </a:r>
            <a:r>
              <a:rPr lang="en-US" altLang="en-US" dirty="0" smtClean="0">
                <a:latin typeface="Comic Sans MS" panose="030F0702030302020204" pitchFamily="66" charset="0"/>
              </a:rPr>
              <a:t>you</a:t>
            </a:r>
          </a:p>
          <a:p>
            <a:pPr marL="0" indent="0">
              <a:buNone/>
            </a:pPr>
            <a:r>
              <a:rPr lang="en-US" altLang="en-US" dirty="0" smtClean="0">
                <a:latin typeface="Comic Sans MS" panose="030F0702030302020204" pitchFamily="66" charset="0"/>
              </a:rPr>
              <a:t>  think </a:t>
            </a:r>
            <a:r>
              <a:rPr lang="en-US" altLang="en-US" dirty="0">
                <a:latin typeface="Comic Sans MS" panose="030F0702030302020204" pitchFamily="66" charset="0"/>
              </a:rPr>
              <a:t>that will work</a:t>
            </a:r>
            <a:r>
              <a:rPr lang="en-US" altLang="en-US" dirty="0" smtClean="0">
                <a:latin typeface="Comic Sans MS" panose="030F0702030302020204" pitchFamily="66" charset="0"/>
              </a:rPr>
              <a:t>?)</a:t>
            </a:r>
          </a:p>
          <a:p>
            <a:endParaRPr lang="en-US" altLang="en-US" sz="1300" dirty="0">
              <a:latin typeface="Comic Sans MS" panose="030F0702030302020204" pitchFamily="66" charset="0"/>
            </a:endParaRPr>
          </a:p>
          <a:p>
            <a:r>
              <a:rPr lang="en-US" altLang="en-US" dirty="0">
                <a:solidFill>
                  <a:srgbClr val="7030A0"/>
                </a:solidFill>
                <a:latin typeface="Comic Sans MS" panose="030F0702030302020204" pitchFamily="66" charset="0"/>
              </a:rPr>
              <a:t>Give permission </a:t>
            </a:r>
            <a:r>
              <a:rPr lang="en-US" altLang="en-US" dirty="0">
                <a:latin typeface="Comic Sans MS" panose="030F0702030302020204" pitchFamily="66" charset="0"/>
              </a:rPr>
              <a:t>for the child to either solve the problem or not</a:t>
            </a:r>
            <a:r>
              <a:rPr lang="en-US" altLang="en-US" dirty="0" smtClean="0">
                <a:latin typeface="Comic Sans MS" panose="030F0702030302020204" pitchFamily="66" charset="0"/>
              </a:rPr>
              <a:t>.</a:t>
            </a:r>
          </a:p>
          <a:p>
            <a:pPr marL="0" indent="0">
              <a:buNone/>
            </a:pPr>
            <a:r>
              <a:rPr lang="en-US" altLang="en-US" dirty="0" smtClean="0">
                <a:latin typeface="Comic Sans MS" panose="030F0702030302020204" pitchFamily="66" charset="0"/>
              </a:rPr>
              <a:t>  If </a:t>
            </a:r>
            <a:r>
              <a:rPr lang="en-US" altLang="en-US" dirty="0">
                <a:latin typeface="Comic Sans MS" panose="030F0702030302020204" pitchFamily="66" charset="0"/>
              </a:rPr>
              <a:t>they choose not to, tell them you will solve it for </a:t>
            </a:r>
            <a:r>
              <a:rPr lang="en-US" altLang="en-US" dirty="0" smtClean="0">
                <a:latin typeface="Comic Sans MS" panose="030F0702030302020204" pitchFamily="66" charset="0"/>
              </a:rPr>
              <a:t>them</a:t>
            </a:r>
          </a:p>
          <a:p>
            <a:pPr marL="0" indent="0">
              <a:buNone/>
            </a:pPr>
            <a:r>
              <a:rPr lang="en-US" altLang="en-US" dirty="0" smtClean="0">
                <a:latin typeface="Comic Sans MS" panose="030F0702030302020204" pitchFamily="66" charset="0"/>
              </a:rPr>
              <a:t>  (</a:t>
            </a:r>
            <a:r>
              <a:rPr lang="en-US" altLang="en-US" dirty="0">
                <a:latin typeface="Comic Sans MS" panose="030F0702030302020204" pitchFamily="66" charset="0"/>
              </a:rPr>
              <a:t>however, </a:t>
            </a:r>
            <a:r>
              <a:rPr lang="en-US" altLang="en-US" u="sng" dirty="0">
                <a:latin typeface="Comic Sans MS" panose="030F0702030302020204" pitchFamily="66" charset="0"/>
              </a:rPr>
              <a:t>emphasize</a:t>
            </a:r>
            <a:r>
              <a:rPr lang="en-US" altLang="en-US" dirty="0">
                <a:latin typeface="Comic Sans MS" panose="030F0702030302020204" pitchFamily="66" charset="0"/>
              </a:rPr>
              <a:t> it was their choice not to)</a:t>
            </a:r>
          </a:p>
          <a:p>
            <a:endParaRPr lang="en-US" dirty="0"/>
          </a:p>
        </p:txBody>
      </p:sp>
    </p:spTree>
    <p:extLst>
      <p:ext uri="{BB962C8B-B14F-4D97-AF65-F5344CB8AC3E}">
        <p14:creationId xmlns:p14="http://schemas.microsoft.com/office/powerpoint/2010/main" val="35320511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5732"/>
          </a:xfrm>
        </p:spPr>
        <p:txBody>
          <a:bodyPr>
            <a:normAutofit fontScale="90000"/>
          </a:bodyPr>
          <a:lstStyle/>
          <a:p>
            <a:r>
              <a:rPr lang="en-US" dirty="0" smtClean="0"/>
              <a:t>Empower Students Through Love and Logic</a:t>
            </a:r>
            <a:endParaRPr lang="en-US" dirty="0"/>
          </a:p>
        </p:txBody>
      </p:sp>
      <p:sp>
        <p:nvSpPr>
          <p:cNvPr id="3" name="Content Placeholder 2"/>
          <p:cNvSpPr>
            <a:spLocks noGrp="1"/>
          </p:cNvSpPr>
          <p:nvPr>
            <p:ph idx="1"/>
          </p:nvPr>
        </p:nvSpPr>
        <p:spPr>
          <a:xfrm>
            <a:off x="838200" y="1277256"/>
            <a:ext cx="10515600" cy="5391557"/>
          </a:xfrm>
        </p:spPr>
        <p:txBody>
          <a:bodyPr>
            <a:normAutofit fontScale="25000" lnSpcReduction="20000"/>
          </a:bodyPr>
          <a:lstStyle/>
          <a:p>
            <a:pPr marL="609600" indent="-609600" algn="ctr">
              <a:lnSpc>
                <a:spcPct val="80000"/>
              </a:lnSpc>
              <a:buNone/>
              <a:defRPr/>
            </a:pPr>
            <a:r>
              <a:rPr lang="en-US" sz="9600" b="1" dirty="0" smtClean="0"/>
              <a:t>Rule #1: </a:t>
            </a:r>
          </a:p>
          <a:p>
            <a:pPr marL="609600" indent="-609600" algn="ctr">
              <a:lnSpc>
                <a:spcPct val="80000"/>
              </a:lnSpc>
              <a:buNone/>
              <a:defRPr/>
            </a:pPr>
            <a:r>
              <a:rPr lang="en-US" sz="9600" dirty="0" smtClean="0"/>
              <a:t>Adults set firm limits in loving ways</a:t>
            </a:r>
          </a:p>
          <a:p>
            <a:pPr marL="609600" indent="-609600" algn="ctr">
              <a:lnSpc>
                <a:spcPct val="80000"/>
              </a:lnSpc>
              <a:buNone/>
              <a:defRPr/>
            </a:pPr>
            <a:r>
              <a:rPr lang="en-US" sz="9600" dirty="0" smtClean="0"/>
              <a:t>without </a:t>
            </a:r>
            <a:r>
              <a:rPr lang="en-US" sz="9600" dirty="0"/>
              <a:t>anger, lecture or threats.</a:t>
            </a:r>
          </a:p>
          <a:p>
            <a:pPr marL="609600" indent="-609600">
              <a:lnSpc>
                <a:spcPct val="80000"/>
              </a:lnSpc>
              <a:buNone/>
              <a:defRPr/>
            </a:pPr>
            <a:endParaRPr lang="en-US" sz="9600" dirty="0"/>
          </a:p>
          <a:p>
            <a:pPr marL="609600" indent="-609600" algn="ctr">
              <a:lnSpc>
                <a:spcPct val="80000"/>
              </a:lnSpc>
              <a:buNone/>
              <a:defRPr/>
            </a:pPr>
            <a:r>
              <a:rPr lang="en-US" sz="9600" b="1" dirty="0"/>
              <a:t>Rule #2: </a:t>
            </a:r>
          </a:p>
          <a:p>
            <a:pPr marL="609600" indent="-609600">
              <a:lnSpc>
                <a:spcPct val="80000"/>
              </a:lnSpc>
              <a:buNone/>
              <a:defRPr/>
            </a:pPr>
            <a:r>
              <a:rPr lang="en-US" sz="9600" dirty="0"/>
              <a:t>			      </a:t>
            </a:r>
            <a:r>
              <a:rPr lang="en-US" sz="9600" dirty="0" smtClean="0"/>
              <a:t>         When </a:t>
            </a:r>
            <a:r>
              <a:rPr lang="en-US" sz="9600" dirty="0"/>
              <a:t>a child causes a problem, the</a:t>
            </a:r>
          </a:p>
          <a:p>
            <a:pPr marL="609600" indent="-609600">
              <a:lnSpc>
                <a:spcPct val="80000"/>
              </a:lnSpc>
              <a:buNone/>
              <a:defRPr/>
            </a:pPr>
            <a:r>
              <a:rPr lang="en-US" sz="9600" dirty="0"/>
              <a:t>          	      </a:t>
            </a:r>
            <a:r>
              <a:rPr lang="en-US" sz="9600" dirty="0" smtClean="0"/>
              <a:t>                         adult </a:t>
            </a:r>
            <a:r>
              <a:rPr lang="en-US" sz="9600" dirty="0"/>
              <a:t>hands it back in loving ways.</a:t>
            </a:r>
          </a:p>
          <a:p>
            <a:pPr marL="609600" indent="-609600">
              <a:lnSpc>
                <a:spcPct val="80000"/>
              </a:lnSpc>
              <a:buNone/>
              <a:defRPr/>
            </a:pPr>
            <a:r>
              <a:rPr lang="en-US" sz="7400" dirty="0"/>
              <a:t>				</a:t>
            </a:r>
          </a:p>
          <a:p>
            <a:pPr marL="609600" indent="-609600">
              <a:lnSpc>
                <a:spcPct val="80000"/>
              </a:lnSpc>
              <a:buNone/>
              <a:defRPr/>
            </a:pPr>
            <a:r>
              <a:rPr lang="en-US" sz="7400" dirty="0"/>
              <a:t>				</a:t>
            </a:r>
            <a:r>
              <a:rPr lang="en-US" sz="7400" dirty="0" smtClean="0"/>
              <a:t>                 </a:t>
            </a:r>
            <a:r>
              <a:rPr lang="en-US" sz="9600" dirty="0" smtClean="0"/>
              <a:t>Here’s </a:t>
            </a:r>
            <a:r>
              <a:rPr lang="en-US" sz="9600" dirty="0"/>
              <a:t>how </a:t>
            </a:r>
            <a:r>
              <a:rPr lang="en-US" sz="9600" dirty="0" smtClean="0"/>
              <a:t>it’s done….</a:t>
            </a:r>
            <a:endParaRPr lang="en-US" sz="9600" dirty="0"/>
          </a:p>
          <a:p>
            <a:pPr marL="609600" indent="-609600">
              <a:lnSpc>
                <a:spcPct val="80000"/>
              </a:lnSpc>
              <a:buNone/>
              <a:defRPr/>
            </a:pPr>
            <a:r>
              <a:rPr lang="en-US" sz="7400" dirty="0"/>
              <a:t>			</a:t>
            </a:r>
            <a:r>
              <a:rPr lang="en-US" sz="7400" dirty="0" smtClean="0"/>
              <a:t>	</a:t>
            </a:r>
            <a:r>
              <a:rPr lang="en-US" sz="7400" b="1" dirty="0" smtClean="0"/>
              <a:t>1</a:t>
            </a:r>
            <a:r>
              <a:rPr lang="en-US" sz="7400" b="1" dirty="0"/>
              <a:t>.</a:t>
            </a:r>
            <a:r>
              <a:rPr lang="en-US" sz="7400" dirty="0"/>
              <a:t> </a:t>
            </a:r>
            <a:r>
              <a:rPr lang="en-US" sz="7400" b="1" dirty="0"/>
              <a:t>Shared control			</a:t>
            </a:r>
          </a:p>
          <a:p>
            <a:pPr marL="609600" indent="-609600">
              <a:lnSpc>
                <a:spcPct val="80000"/>
              </a:lnSpc>
              <a:buNone/>
              <a:defRPr/>
            </a:pPr>
            <a:r>
              <a:rPr lang="en-US" sz="7400" b="1" dirty="0"/>
              <a:t>			</a:t>
            </a:r>
            <a:r>
              <a:rPr lang="en-US" sz="7400" b="1" dirty="0" smtClean="0"/>
              <a:t>	2</a:t>
            </a:r>
            <a:r>
              <a:rPr lang="en-US" sz="7400" b="1" dirty="0"/>
              <a:t>. Shared thinking and decision-making</a:t>
            </a:r>
          </a:p>
          <a:p>
            <a:pPr marL="609600" indent="-609600">
              <a:lnSpc>
                <a:spcPct val="80000"/>
              </a:lnSpc>
              <a:buNone/>
              <a:defRPr/>
            </a:pPr>
            <a:r>
              <a:rPr lang="en-US" sz="7400" b="1" dirty="0"/>
              <a:t>		      	</a:t>
            </a:r>
            <a:r>
              <a:rPr lang="en-US" sz="7400" b="1" dirty="0" smtClean="0"/>
              <a:t>	3</a:t>
            </a:r>
            <a:r>
              <a:rPr lang="en-US" sz="7400" b="1" dirty="0"/>
              <a:t>. Equal shares of consequences with empathy</a:t>
            </a:r>
          </a:p>
          <a:p>
            <a:pPr marL="609600" indent="-609600">
              <a:lnSpc>
                <a:spcPct val="80000"/>
              </a:lnSpc>
              <a:buNone/>
              <a:defRPr/>
            </a:pPr>
            <a:r>
              <a:rPr lang="en-US" sz="7400" b="1" dirty="0"/>
              <a:t>			</a:t>
            </a:r>
            <a:r>
              <a:rPr lang="en-US" sz="7400" b="1" dirty="0" smtClean="0"/>
              <a:t>	4</a:t>
            </a:r>
            <a:r>
              <a:rPr lang="en-US" sz="7400" b="1" dirty="0"/>
              <a:t>. Maintain the child’s </a:t>
            </a:r>
            <a:r>
              <a:rPr lang="en-US" sz="7400" b="1" dirty="0" smtClean="0"/>
              <a:t>self-concept</a:t>
            </a:r>
          </a:p>
          <a:p>
            <a:pPr marL="609600" indent="-609600">
              <a:lnSpc>
                <a:spcPct val="80000"/>
              </a:lnSpc>
              <a:buNone/>
              <a:defRPr/>
            </a:pPr>
            <a:endParaRPr lang="en-US" dirty="0" smtClean="0"/>
          </a:p>
          <a:p>
            <a:endParaRPr lang="en-US" dirty="0"/>
          </a:p>
          <a:p>
            <a:pPr marL="0" indent="0" algn="ctr">
              <a:lnSpc>
                <a:spcPct val="120000"/>
              </a:lnSpc>
              <a:buNone/>
              <a:defRPr/>
            </a:pPr>
            <a:r>
              <a:rPr lang="en-US" sz="11200" dirty="0">
                <a:latin typeface="Comic Sans MS" pitchFamily="66" charset="0"/>
              </a:rPr>
              <a:t>The Love &amp; Logic </a:t>
            </a:r>
            <a:r>
              <a:rPr lang="en-US" sz="11200" dirty="0" smtClean="0">
                <a:latin typeface="Comic Sans MS" pitchFamily="66" charset="0"/>
              </a:rPr>
              <a:t>Institute  </a:t>
            </a:r>
            <a:r>
              <a:rPr lang="en-US" sz="11200" dirty="0" smtClean="0">
                <a:solidFill>
                  <a:schemeClr val="accent6">
                    <a:lumMod val="75000"/>
                  </a:schemeClr>
                </a:solidFill>
                <a:latin typeface="Comic Sans MS" pitchFamily="66" charset="0"/>
                <a:hlinkClick r:id="rId2"/>
              </a:rPr>
              <a:t>http</a:t>
            </a:r>
            <a:r>
              <a:rPr lang="en-US" sz="11200" dirty="0">
                <a:solidFill>
                  <a:schemeClr val="accent6">
                    <a:lumMod val="75000"/>
                  </a:schemeClr>
                </a:solidFill>
                <a:latin typeface="Comic Sans MS" pitchFamily="66" charset="0"/>
                <a:hlinkClick r:id="rId2"/>
              </a:rPr>
              <a:t>://www.loveandlogic.com/</a:t>
            </a:r>
            <a:endParaRPr lang="en-US" sz="11200" dirty="0">
              <a:solidFill>
                <a:schemeClr val="accent6">
                  <a:lumMod val="75000"/>
                </a:schemeClr>
              </a:solidFill>
              <a:latin typeface="Comic Sans MS" pitchFamily="66" charset="0"/>
            </a:endParaRPr>
          </a:p>
          <a:p>
            <a:endParaRPr lang="en-US" dirty="0"/>
          </a:p>
        </p:txBody>
      </p:sp>
    </p:spTree>
    <p:extLst>
      <p:ext uri="{BB962C8B-B14F-4D97-AF65-F5344CB8AC3E}">
        <p14:creationId xmlns:p14="http://schemas.microsoft.com/office/powerpoint/2010/main" val="986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5" end="15"/>
                                            </p:txEl>
                                          </p:spTgt>
                                        </p:tgtEl>
                                        <p:attrNameLst>
                                          <p:attrName>style.visibility</p:attrName>
                                        </p:attrNameLst>
                                      </p:cBhvr>
                                      <p:to>
                                        <p:strVal val="visible"/>
                                      </p:to>
                                    </p:set>
                                    <p:anim calcmode="lin" valueType="num">
                                      <p:cBhvr additive="base">
                                        <p:cTn id="5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0" y="1"/>
            <a:ext cx="12192000" cy="6857999"/>
          </a:xfrm>
          <a:prstGeom prst="rect">
            <a:avLst/>
          </a:prstGeom>
          <a:noFill/>
          <a:ln>
            <a:noFill/>
          </a:ln>
        </p:spPr>
      </p:pic>
      <p:pic>
        <p:nvPicPr>
          <p:cNvPr id="187" name="Shape 187"/>
          <p:cNvPicPr preferRelativeResize="0"/>
          <p:nvPr/>
        </p:nvPicPr>
        <p:blipFill rotWithShape="1">
          <a:blip r:embed="rId4">
            <a:alphaModFix/>
          </a:blip>
          <a:srcRect/>
          <a:stretch/>
        </p:blipFill>
        <p:spPr>
          <a:xfrm>
            <a:off x="0" y="1"/>
            <a:ext cx="12192000" cy="6857999"/>
          </a:xfrm>
          <a:prstGeom prst="rect">
            <a:avLst/>
          </a:prstGeom>
          <a:noFill/>
          <a:ln>
            <a:noFill/>
          </a:ln>
        </p:spPr>
      </p:pic>
      <p:sp>
        <p:nvSpPr>
          <p:cNvPr id="188" name="Shape 188"/>
          <p:cNvSpPr txBox="1"/>
          <p:nvPr/>
        </p:nvSpPr>
        <p:spPr>
          <a:xfrm>
            <a:off x="0" y="357717"/>
            <a:ext cx="12192000" cy="920748"/>
          </a:xfrm>
          <a:prstGeom prst="rect">
            <a:avLst/>
          </a:prstGeom>
          <a:noFill/>
          <a:ln>
            <a:noFill/>
          </a:ln>
        </p:spPr>
        <p:txBody>
          <a:bodyPr lIns="218267" tIns="0" rIns="218267" bIns="0" anchor="t" anchorCtr="0">
            <a:noAutofit/>
          </a:bodyPr>
          <a:lstStyle/>
          <a:p>
            <a:pPr algn="ctr">
              <a:buClr>
                <a:srgbClr val="FFFFFF"/>
              </a:buClr>
              <a:buSzPct val="25000"/>
            </a:pPr>
            <a:r>
              <a:rPr lang="en-US" sz="6400" b="1" dirty="0">
                <a:solidFill>
                  <a:srgbClr val="FFFFFF"/>
                </a:solidFill>
                <a:latin typeface="Calibri"/>
                <a:ea typeface="Calibri"/>
                <a:cs typeface="Calibri"/>
                <a:sym typeface="Calibri"/>
              </a:rPr>
              <a:t>Ideas for Building Relationships</a:t>
            </a:r>
          </a:p>
        </p:txBody>
      </p:sp>
      <p:sp>
        <p:nvSpPr>
          <p:cNvPr id="189" name="Shape 189"/>
          <p:cNvSpPr txBox="1"/>
          <p:nvPr/>
        </p:nvSpPr>
        <p:spPr>
          <a:xfrm>
            <a:off x="158748" y="1377949"/>
            <a:ext cx="12033248" cy="5480048"/>
          </a:xfrm>
          <a:prstGeom prst="rect">
            <a:avLst/>
          </a:prstGeom>
          <a:noFill/>
          <a:ln>
            <a:noFill/>
          </a:ln>
        </p:spPr>
        <p:txBody>
          <a:bodyPr lIns="78567" tIns="39267" rIns="78567" bIns="39267" anchor="t" anchorCtr="0">
            <a:noAutofit/>
          </a:bodyPr>
          <a:lstStyle/>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Meet and greet at the door/Shake their hands</a:t>
            </a:r>
          </a:p>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Student survey of interests</a:t>
            </a:r>
          </a:p>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Anagram nametags</a:t>
            </a:r>
          </a:p>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Acknowledge students by name</a:t>
            </a:r>
          </a:p>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Personal notes on assignments</a:t>
            </a:r>
          </a:p>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Student of the week</a:t>
            </a:r>
          </a:p>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Classroom morning meetings</a:t>
            </a:r>
          </a:p>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Weekly questions about you</a:t>
            </a:r>
          </a:p>
          <a:p>
            <a:pPr marL="660383" indent="-660383">
              <a:lnSpc>
                <a:spcPct val="86000"/>
              </a:lnSpc>
              <a:buClr>
                <a:srgbClr val="FFFFFF"/>
              </a:buClr>
              <a:buSzPct val="100000"/>
              <a:buFont typeface="Calibri"/>
              <a:buChar char="•"/>
            </a:pPr>
            <a:r>
              <a:rPr lang="en-US" sz="4000" dirty="0">
                <a:solidFill>
                  <a:srgbClr val="FFFFFF"/>
                </a:solidFill>
                <a:latin typeface="Calibri"/>
                <a:ea typeface="Calibri"/>
                <a:cs typeface="Calibri"/>
                <a:sym typeface="Calibri"/>
              </a:rPr>
              <a:t>Weekly ice breakers</a:t>
            </a:r>
          </a:p>
          <a:p>
            <a:endParaRPr sz="40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098562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Shape 130"/>
          <p:cNvPicPr preferRelativeResize="0"/>
          <p:nvPr/>
        </p:nvPicPr>
        <p:blipFill rotWithShape="1">
          <a:blip r:embed="rId3">
            <a:alphaModFix/>
          </a:blip>
          <a:srcRect/>
          <a:stretch/>
        </p:blipFill>
        <p:spPr>
          <a:xfrm>
            <a:off x="0" y="1"/>
            <a:ext cx="12192000" cy="6857999"/>
          </a:xfrm>
          <a:prstGeom prst="rect">
            <a:avLst/>
          </a:prstGeom>
          <a:noFill/>
          <a:ln>
            <a:noFill/>
          </a:ln>
        </p:spPr>
      </p:pic>
      <p:pic>
        <p:nvPicPr>
          <p:cNvPr id="131" name="Shape 131"/>
          <p:cNvPicPr preferRelativeResize="0"/>
          <p:nvPr/>
        </p:nvPicPr>
        <p:blipFill rotWithShape="1">
          <a:blip r:embed="rId3">
            <a:alphaModFix/>
          </a:blip>
          <a:srcRect/>
          <a:stretch/>
        </p:blipFill>
        <p:spPr>
          <a:xfrm>
            <a:off x="2444748" y="639234"/>
            <a:ext cx="5848349" cy="3287181"/>
          </a:xfrm>
          <a:prstGeom prst="rect">
            <a:avLst/>
          </a:prstGeom>
          <a:noFill/>
          <a:ln>
            <a:noFill/>
          </a:ln>
        </p:spPr>
      </p:pic>
      <p:pic>
        <p:nvPicPr>
          <p:cNvPr id="132" name="Shape 132"/>
          <p:cNvPicPr preferRelativeResize="0"/>
          <p:nvPr/>
        </p:nvPicPr>
        <p:blipFill rotWithShape="1">
          <a:blip r:embed="rId3">
            <a:alphaModFix/>
          </a:blip>
          <a:srcRect/>
          <a:stretch/>
        </p:blipFill>
        <p:spPr>
          <a:xfrm>
            <a:off x="2588682" y="745067"/>
            <a:ext cx="5846233" cy="3289299"/>
          </a:xfrm>
          <a:prstGeom prst="rect">
            <a:avLst/>
          </a:prstGeom>
          <a:noFill/>
          <a:ln>
            <a:noFill/>
          </a:ln>
        </p:spPr>
      </p:pic>
      <p:sp>
        <p:nvSpPr>
          <p:cNvPr id="133" name="Shape 133"/>
          <p:cNvSpPr txBox="1"/>
          <p:nvPr/>
        </p:nvSpPr>
        <p:spPr>
          <a:xfrm>
            <a:off x="425449" y="857250"/>
            <a:ext cx="10687048" cy="5482167"/>
          </a:xfrm>
          <a:prstGeom prst="rect">
            <a:avLst/>
          </a:prstGeom>
          <a:noFill/>
          <a:ln>
            <a:noFill/>
          </a:ln>
        </p:spPr>
        <p:txBody>
          <a:bodyPr lIns="78567" tIns="78567" rIns="78567" bIns="78567" anchor="t" anchorCtr="0">
            <a:noAutofit/>
          </a:bodyPr>
          <a:lstStyle/>
          <a:p>
            <a:pPr marL="660383" indent="-660383">
              <a:lnSpc>
                <a:spcPct val="86000"/>
              </a:lnSpc>
              <a:buClr>
                <a:srgbClr val="FFFFFF"/>
              </a:buClr>
              <a:buSzPct val="100000"/>
              <a:buFont typeface="Calibri"/>
              <a:buChar char="•"/>
            </a:pPr>
            <a:r>
              <a:rPr lang="en-US" sz="3733" dirty="0">
                <a:solidFill>
                  <a:srgbClr val="FFFFFF"/>
                </a:solidFill>
                <a:latin typeface="Calibri"/>
                <a:ea typeface="Calibri"/>
                <a:cs typeface="Calibri"/>
                <a:sym typeface="Calibri"/>
              </a:rPr>
              <a:t>Support and teach children who have experienced trauma</a:t>
            </a:r>
          </a:p>
          <a:p>
            <a:pPr marL="660383" indent="-660383">
              <a:lnSpc>
                <a:spcPct val="86000"/>
              </a:lnSpc>
              <a:buClr>
                <a:srgbClr val="FFFFFF"/>
              </a:buClr>
              <a:buSzPct val="100000"/>
              <a:buFont typeface="Calibri"/>
              <a:buChar char="•"/>
            </a:pPr>
            <a:r>
              <a:rPr lang="en-US" sz="3733" dirty="0">
                <a:solidFill>
                  <a:srgbClr val="FFFFFF"/>
                </a:solidFill>
                <a:latin typeface="Calibri"/>
                <a:ea typeface="Calibri"/>
                <a:cs typeface="Calibri"/>
                <a:sym typeface="Calibri"/>
              </a:rPr>
              <a:t>Teach social and emotional </a:t>
            </a:r>
            <a:r>
              <a:rPr lang="en-US" sz="3733" dirty="0" smtClean="0">
                <a:solidFill>
                  <a:srgbClr val="FFFFFF"/>
                </a:solidFill>
                <a:latin typeface="Calibri"/>
                <a:ea typeface="Calibri"/>
                <a:cs typeface="Calibri"/>
                <a:sym typeface="Calibri"/>
              </a:rPr>
              <a:t>skills</a:t>
            </a:r>
          </a:p>
          <a:p>
            <a:pPr marL="1185304" lvl="2" indent="-440256">
              <a:lnSpc>
                <a:spcPct val="86000"/>
              </a:lnSpc>
              <a:buClr>
                <a:srgbClr val="FFFFFF"/>
              </a:buClr>
              <a:buSzPct val="25000"/>
            </a:pPr>
            <a:r>
              <a:rPr lang="en-US" sz="3600" dirty="0" err="1" smtClean="0">
                <a:solidFill>
                  <a:srgbClr val="FFFFFF"/>
                </a:solidFill>
                <a:latin typeface="Calibri"/>
                <a:ea typeface="Calibri"/>
                <a:cs typeface="Calibri"/>
                <a:sym typeface="Calibri"/>
              </a:rPr>
              <a:t>MindUP</a:t>
            </a:r>
            <a:r>
              <a:rPr lang="en-US" sz="3600" dirty="0" smtClean="0">
                <a:solidFill>
                  <a:srgbClr val="FFFFFF"/>
                </a:solidFill>
                <a:latin typeface="Calibri"/>
                <a:ea typeface="Calibri"/>
                <a:cs typeface="Calibri"/>
                <a:sym typeface="Calibri"/>
              </a:rPr>
              <a:t> Curriculum</a:t>
            </a:r>
          </a:p>
          <a:p>
            <a:pPr marL="660383" indent="-660383">
              <a:lnSpc>
                <a:spcPct val="86000"/>
              </a:lnSpc>
              <a:buClr>
                <a:srgbClr val="FFFFFF"/>
              </a:buClr>
              <a:buSzPct val="100000"/>
              <a:buFont typeface="Calibri"/>
              <a:buChar char="•"/>
            </a:pPr>
            <a:r>
              <a:rPr lang="en-US" sz="3733" dirty="0" smtClean="0">
                <a:solidFill>
                  <a:srgbClr val="FFFFFF"/>
                </a:solidFill>
                <a:latin typeface="Calibri"/>
                <a:ea typeface="Calibri"/>
                <a:cs typeface="Calibri"/>
                <a:sym typeface="Calibri"/>
              </a:rPr>
              <a:t>Teach and practice self regulation skills</a:t>
            </a:r>
          </a:p>
          <a:p>
            <a:pPr marL="660383" indent="-660383">
              <a:lnSpc>
                <a:spcPct val="86000"/>
              </a:lnSpc>
              <a:buClr>
                <a:srgbClr val="FFFFFF"/>
              </a:buClr>
              <a:buSzPct val="100000"/>
              <a:buFont typeface="Calibri"/>
              <a:buChar char="•"/>
            </a:pPr>
            <a:r>
              <a:rPr lang="en-US" sz="3733" dirty="0" smtClean="0">
                <a:solidFill>
                  <a:srgbClr val="FFFFFF"/>
                </a:solidFill>
                <a:latin typeface="Calibri"/>
                <a:ea typeface="Calibri"/>
                <a:cs typeface="Calibri"/>
                <a:sym typeface="Calibri"/>
              </a:rPr>
              <a:t>Focus on the strong link between academic success and social-emotional skills</a:t>
            </a:r>
          </a:p>
          <a:p>
            <a:pPr marL="660383" indent="-660383">
              <a:lnSpc>
                <a:spcPct val="86000"/>
              </a:lnSpc>
              <a:buClr>
                <a:srgbClr val="FFFFFF"/>
              </a:buClr>
              <a:buSzPct val="100000"/>
              <a:buFont typeface="Calibri"/>
              <a:buChar char="•"/>
            </a:pPr>
            <a:r>
              <a:rPr lang="en-US" sz="3733" dirty="0" smtClean="0">
                <a:solidFill>
                  <a:srgbClr val="FFFFFF"/>
                </a:solidFill>
                <a:latin typeface="Calibri"/>
                <a:ea typeface="Calibri"/>
                <a:cs typeface="Calibri"/>
                <a:sym typeface="Calibri"/>
              </a:rPr>
              <a:t>Practice </a:t>
            </a:r>
            <a:r>
              <a:rPr lang="en-US" sz="3733" dirty="0">
                <a:solidFill>
                  <a:srgbClr val="FFFFFF"/>
                </a:solidFill>
                <a:latin typeface="Calibri"/>
                <a:ea typeface="Calibri"/>
                <a:cs typeface="Calibri"/>
                <a:sym typeface="Calibri"/>
              </a:rPr>
              <a:t>self regulation skills daily, such as mindful breathing or movement. </a:t>
            </a:r>
          </a:p>
          <a:p>
            <a:pPr marL="660383" indent="-660383">
              <a:lnSpc>
                <a:spcPct val="86000"/>
              </a:lnSpc>
              <a:buClr>
                <a:srgbClr val="FFFFFF"/>
              </a:buClr>
              <a:buSzPct val="100000"/>
              <a:buFont typeface="Calibri"/>
              <a:buChar char="•"/>
            </a:pPr>
            <a:r>
              <a:rPr lang="en-US" sz="3733" dirty="0">
                <a:solidFill>
                  <a:srgbClr val="FFFFFF"/>
                </a:solidFill>
                <a:latin typeface="Calibri"/>
                <a:ea typeface="Calibri"/>
                <a:cs typeface="Calibri"/>
                <a:sym typeface="Calibri"/>
              </a:rPr>
              <a:t>Approach is "What happened to </a:t>
            </a:r>
            <a:r>
              <a:rPr lang="en-US" sz="3733" dirty="0" smtClean="0">
                <a:solidFill>
                  <a:srgbClr val="FFFFFF"/>
                </a:solidFill>
                <a:latin typeface="Calibri"/>
                <a:ea typeface="Calibri"/>
                <a:cs typeface="Calibri"/>
                <a:sym typeface="Calibri"/>
              </a:rPr>
              <a:t>you?" </a:t>
            </a:r>
            <a:r>
              <a:rPr lang="en-US" sz="3733" dirty="0">
                <a:solidFill>
                  <a:srgbClr val="FFFFFF"/>
                </a:solidFill>
                <a:latin typeface="Calibri"/>
                <a:ea typeface="Calibri"/>
                <a:cs typeface="Calibri"/>
                <a:sym typeface="Calibri"/>
              </a:rPr>
              <a:t>not "What's wrong with </a:t>
            </a:r>
            <a:r>
              <a:rPr lang="en-US" sz="3733" dirty="0" smtClean="0">
                <a:solidFill>
                  <a:srgbClr val="FFFFFF"/>
                </a:solidFill>
                <a:latin typeface="Calibri"/>
                <a:ea typeface="Calibri"/>
                <a:cs typeface="Calibri"/>
                <a:sym typeface="Calibri"/>
              </a:rPr>
              <a:t>you?"</a:t>
            </a:r>
            <a:endParaRPr lang="en-US" sz="3733" dirty="0">
              <a:solidFill>
                <a:srgbClr val="FFFFFF"/>
              </a:solidFill>
              <a:latin typeface="Calibri"/>
              <a:ea typeface="Calibri"/>
              <a:cs typeface="Calibri"/>
              <a:sym typeface="Calibri"/>
            </a:endParaRPr>
          </a:p>
        </p:txBody>
      </p:sp>
      <p:sp>
        <p:nvSpPr>
          <p:cNvPr id="134" name="Shape 134"/>
          <p:cNvSpPr txBox="1"/>
          <p:nvPr/>
        </p:nvSpPr>
        <p:spPr>
          <a:xfrm>
            <a:off x="221192" y="-47625"/>
            <a:ext cx="11749615" cy="795867"/>
          </a:xfrm>
          <a:prstGeom prst="rect">
            <a:avLst/>
          </a:prstGeom>
          <a:noFill/>
          <a:ln>
            <a:noFill/>
          </a:ln>
        </p:spPr>
        <p:txBody>
          <a:bodyPr lIns="78567" tIns="78567" rIns="78567" bIns="78567" anchor="t" anchorCtr="0">
            <a:noAutofit/>
          </a:bodyPr>
          <a:lstStyle/>
          <a:p>
            <a:pPr algn="ctr">
              <a:buClr>
                <a:srgbClr val="FFFFFF"/>
              </a:buClr>
              <a:buSzPct val="25000"/>
            </a:pPr>
            <a:r>
              <a:rPr lang="en-US" sz="3733" b="1" u="sng" dirty="0" smtClean="0">
                <a:solidFill>
                  <a:srgbClr val="FFFFFF"/>
                </a:solidFill>
                <a:latin typeface="Calibri"/>
                <a:ea typeface="Calibri"/>
                <a:cs typeface="Calibri"/>
                <a:sym typeface="Calibri"/>
              </a:rPr>
              <a:t>Developing a </a:t>
            </a:r>
            <a:r>
              <a:rPr lang="en-US" sz="3733" b="1" u="sng" dirty="0">
                <a:solidFill>
                  <a:srgbClr val="FFFFFF"/>
                </a:solidFill>
                <a:latin typeface="Calibri"/>
                <a:ea typeface="Calibri"/>
                <a:cs typeface="Calibri"/>
                <a:sym typeface="Calibri"/>
              </a:rPr>
              <a:t>Trauma Sensitive/Responsive School</a:t>
            </a:r>
          </a:p>
        </p:txBody>
      </p:sp>
    </p:spTree>
    <p:extLst>
      <p:ext uri="{BB962C8B-B14F-4D97-AF65-F5344CB8AC3E}">
        <p14:creationId xmlns:p14="http://schemas.microsoft.com/office/powerpoint/2010/main" val="282143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anim calcmode="lin" valueType="num">
                                      <p:cBhvr additive="base">
                                        <p:cTn id="7" dur="500" fill="hold"/>
                                        <p:tgtEl>
                                          <p:spTgt spid="13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
                                            <p:txEl>
                                              <p:pRg st="1" end="1"/>
                                            </p:txEl>
                                          </p:spTgt>
                                        </p:tgtEl>
                                        <p:attrNameLst>
                                          <p:attrName>style.visibility</p:attrName>
                                        </p:attrNameLst>
                                      </p:cBhvr>
                                      <p:to>
                                        <p:strVal val="visible"/>
                                      </p:to>
                                    </p:set>
                                    <p:anim calcmode="lin" valueType="num">
                                      <p:cBhvr additive="base">
                                        <p:cTn id="13" dur="500" fill="hold"/>
                                        <p:tgtEl>
                                          <p:spTgt spid="13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3">
                                            <p:txEl>
                                              <p:pRg st="2" end="2"/>
                                            </p:txEl>
                                          </p:spTgt>
                                        </p:tgtEl>
                                        <p:attrNameLst>
                                          <p:attrName>style.visibility</p:attrName>
                                        </p:attrNameLst>
                                      </p:cBhvr>
                                      <p:to>
                                        <p:strVal val="visible"/>
                                      </p:to>
                                    </p:set>
                                    <p:anim calcmode="lin" valueType="num">
                                      <p:cBhvr additive="base">
                                        <p:cTn id="17" dur="500" fill="hold"/>
                                        <p:tgtEl>
                                          <p:spTgt spid="13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3">
                                            <p:txEl>
                                              <p:pRg st="3" end="3"/>
                                            </p:txEl>
                                          </p:spTgt>
                                        </p:tgtEl>
                                        <p:attrNameLst>
                                          <p:attrName>style.visibility</p:attrName>
                                        </p:attrNameLst>
                                      </p:cBhvr>
                                      <p:to>
                                        <p:strVal val="visible"/>
                                      </p:to>
                                    </p:set>
                                    <p:anim calcmode="lin" valueType="num">
                                      <p:cBhvr additive="base">
                                        <p:cTn id="23" dur="500" fill="hold"/>
                                        <p:tgtEl>
                                          <p:spTgt spid="13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3">
                                            <p:txEl>
                                              <p:pRg st="4" end="4"/>
                                            </p:txEl>
                                          </p:spTgt>
                                        </p:tgtEl>
                                        <p:attrNameLst>
                                          <p:attrName>style.visibility</p:attrName>
                                        </p:attrNameLst>
                                      </p:cBhvr>
                                      <p:to>
                                        <p:strVal val="visible"/>
                                      </p:to>
                                    </p:set>
                                    <p:anim calcmode="lin" valueType="num">
                                      <p:cBhvr additive="base">
                                        <p:cTn id="29" dur="500" fill="hold"/>
                                        <p:tgtEl>
                                          <p:spTgt spid="13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3">
                                            <p:txEl>
                                              <p:pRg st="5" end="5"/>
                                            </p:txEl>
                                          </p:spTgt>
                                        </p:tgtEl>
                                        <p:attrNameLst>
                                          <p:attrName>style.visibility</p:attrName>
                                        </p:attrNameLst>
                                      </p:cBhvr>
                                      <p:to>
                                        <p:strVal val="visible"/>
                                      </p:to>
                                    </p:set>
                                    <p:anim calcmode="lin" valueType="num">
                                      <p:cBhvr additive="base">
                                        <p:cTn id="35" dur="500" fill="hold"/>
                                        <p:tgtEl>
                                          <p:spTgt spid="13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3">
                                            <p:txEl>
                                              <p:pRg st="6" end="6"/>
                                            </p:txEl>
                                          </p:spTgt>
                                        </p:tgtEl>
                                        <p:attrNameLst>
                                          <p:attrName>style.visibility</p:attrName>
                                        </p:attrNameLst>
                                      </p:cBhvr>
                                      <p:to>
                                        <p:strVal val="visible"/>
                                      </p:to>
                                    </p:set>
                                    <p:anim calcmode="lin" valueType="num">
                                      <p:cBhvr additive="base">
                                        <p:cTn id="41" dur="500" fill="hold"/>
                                        <p:tgtEl>
                                          <p:spTgt spid="13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8931"/>
          </a:xfrm>
        </p:spPr>
        <p:txBody>
          <a:bodyPr>
            <a:normAutofit/>
          </a:bodyPr>
          <a:lstStyle/>
          <a:p>
            <a:r>
              <a:rPr lang="en-US" dirty="0" smtClean="0"/>
              <a:t>Just Breathe</a:t>
            </a:r>
            <a:endParaRPr lang="en-US" dirty="0"/>
          </a:p>
        </p:txBody>
      </p:sp>
      <p:pic>
        <p:nvPicPr>
          <p:cNvPr id="8" name="RVA2N6tX2cg"/>
          <p:cNvPicPr>
            <a:picLocks noGrp="1" noRot="1" noChangeAspect="1"/>
          </p:cNvPicPr>
          <p:nvPr>
            <p:ph idx="1"/>
            <a:videoFile r:link="rId1"/>
          </p:nvPr>
        </p:nvPicPr>
        <p:blipFill>
          <a:blip r:embed="rId3"/>
          <a:stretch>
            <a:fillRect/>
          </a:stretch>
        </p:blipFill>
        <p:spPr>
          <a:xfrm>
            <a:off x="1900771" y="1277257"/>
            <a:ext cx="8390458" cy="5468257"/>
          </a:xfrm>
          <a:prstGeom prst="rect">
            <a:avLst/>
          </a:prstGeom>
        </p:spPr>
      </p:pic>
    </p:spTree>
    <p:extLst>
      <p:ext uri="{BB962C8B-B14F-4D97-AF65-F5344CB8AC3E}">
        <p14:creationId xmlns:p14="http://schemas.microsoft.com/office/powerpoint/2010/main" val="876763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016000" y="1"/>
            <a:ext cx="10972800" cy="990599"/>
          </a:xfrm>
          <a:prstGeom prst="rect">
            <a:avLst/>
          </a:prstGeom>
          <a:noFill/>
          <a:ln>
            <a:noFill/>
          </a:ln>
        </p:spPr>
        <p:txBody>
          <a:bodyPr vert="horz" lIns="111733" tIns="55867" rIns="111733" bIns="55867" rtlCol="0" anchor="ctr" anchorCtr="0">
            <a:noAutofit/>
          </a:bodyPr>
          <a:lstStyle/>
          <a:p>
            <a:pPr algn="ctr">
              <a:lnSpc>
                <a:spcPct val="100000"/>
              </a:lnSpc>
              <a:spcBef>
                <a:spcPts val="0"/>
              </a:spcBef>
              <a:buClr>
                <a:schemeClr val="dk1"/>
              </a:buClr>
              <a:buSzPct val="25000"/>
            </a:pPr>
            <a:r>
              <a:rPr lang="en-US" sz="4000" b="1" dirty="0">
                <a:solidFill>
                  <a:srgbClr val="000000"/>
                </a:solidFill>
                <a:latin typeface="Calibri"/>
                <a:ea typeface="Calibri"/>
                <a:cs typeface="Calibri"/>
                <a:sym typeface="Calibri"/>
              </a:rPr>
              <a:t>School-Based Strategies &amp; Interventions</a:t>
            </a:r>
          </a:p>
        </p:txBody>
      </p:sp>
      <p:sp>
        <p:nvSpPr>
          <p:cNvPr id="229" name="Shape 229"/>
          <p:cNvSpPr txBox="1">
            <a:spLocks noGrp="1"/>
          </p:cNvSpPr>
          <p:nvPr>
            <p:ph type="body" idx="1"/>
          </p:nvPr>
        </p:nvSpPr>
        <p:spPr>
          <a:xfrm>
            <a:off x="101600" y="1458383"/>
            <a:ext cx="4072467" cy="5399615"/>
          </a:xfrm>
          <a:prstGeom prst="rect">
            <a:avLst/>
          </a:prstGeom>
          <a:solidFill>
            <a:schemeClr val="lt1">
              <a:alpha val="69411"/>
            </a:schemeClr>
          </a:solidFill>
          <a:ln>
            <a:noFill/>
          </a:ln>
        </p:spPr>
        <p:txBody>
          <a:bodyPr vert="horz" lIns="111733" tIns="55867" rIns="111733" bIns="55867" rtlCol="0" anchor="t" anchorCtr="0">
            <a:noAutofit/>
          </a:bodyPr>
          <a:lstStyle/>
          <a:p>
            <a:pPr marL="0" indent="0">
              <a:lnSpc>
                <a:spcPct val="80000"/>
              </a:lnSpc>
              <a:spcBef>
                <a:spcPts val="0"/>
              </a:spcBef>
              <a:buClr>
                <a:schemeClr val="dk1"/>
              </a:buClr>
              <a:buSzPct val="25000"/>
              <a:buNone/>
            </a:pPr>
            <a:r>
              <a:rPr lang="en-US" sz="2133" dirty="0">
                <a:solidFill>
                  <a:srgbClr val="000000"/>
                </a:solidFill>
                <a:latin typeface="Calibri"/>
                <a:ea typeface="Calibri"/>
                <a:cs typeface="Calibri"/>
                <a:sym typeface="Calibri"/>
              </a:rPr>
              <a:t>Morning meetings</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Mindfulness Moment – same time every day</a:t>
            </a:r>
          </a:p>
          <a:p>
            <a:pPr marL="0" indent="0">
              <a:lnSpc>
                <a:spcPct val="80000"/>
              </a:lnSpc>
              <a:spcBef>
                <a:spcPts val="400"/>
              </a:spcBef>
              <a:buClr>
                <a:srgbClr val="000000"/>
              </a:buClr>
              <a:buSzPct val="100000"/>
              <a:buFont typeface="Noto Sans Symbols"/>
              <a:buChar char="▪"/>
            </a:pPr>
            <a:r>
              <a:rPr lang="en-US" sz="2133" dirty="0">
                <a:solidFill>
                  <a:srgbClr val="000000"/>
                </a:solidFill>
                <a:latin typeface="Calibri"/>
                <a:ea typeface="Calibri"/>
                <a:cs typeface="Calibri"/>
                <a:sym typeface="Calibri"/>
              </a:rPr>
              <a:t>Yoga, meditation, 3-6 breathing, imagery</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Heart breathing</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Mindfulness Bottles</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Community drumming</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Reduced Stimuli </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Music</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Rhythmic activities</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Parent Ed. </a:t>
            </a:r>
          </a:p>
          <a:p>
            <a:pPr marL="0" indent="0">
              <a:lnSpc>
                <a:spcPct val="80000"/>
              </a:lnSpc>
              <a:spcBef>
                <a:spcPts val="400"/>
              </a:spcBef>
              <a:buClr>
                <a:srgbClr val="000000"/>
              </a:buClr>
              <a:buSzPct val="100000"/>
              <a:buFont typeface="Noto Sans Symbols"/>
              <a:buChar char="▪"/>
            </a:pPr>
            <a:r>
              <a:rPr lang="en-US" sz="2133" dirty="0">
                <a:solidFill>
                  <a:srgbClr val="000000"/>
                </a:solidFill>
                <a:latin typeface="Calibri"/>
                <a:ea typeface="Calibri"/>
                <a:cs typeface="Calibri"/>
                <a:sym typeface="Calibri"/>
              </a:rPr>
              <a:t>Growth Mindsets, Positive                  Discipline, Sensory experiences, Mindfulness</a:t>
            </a:r>
          </a:p>
          <a:p>
            <a:pPr marL="0" indent="0">
              <a:lnSpc>
                <a:spcPct val="80000"/>
              </a:lnSpc>
              <a:spcBef>
                <a:spcPts val="400"/>
              </a:spcBef>
              <a:buClr>
                <a:schemeClr val="dk1"/>
              </a:buClr>
              <a:buSzPct val="25000"/>
              <a:buNone/>
            </a:pPr>
            <a:r>
              <a:rPr lang="en-US" sz="2133" dirty="0">
                <a:solidFill>
                  <a:srgbClr val="000000"/>
                </a:solidFill>
                <a:latin typeface="Calibri"/>
                <a:ea typeface="Calibri"/>
                <a:cs typeface="Calibri"/>
                <a:sym typeface="Calibri"/>
              </a:rPr>
              <a:t>Classroom Guidance using </a:t>
            </a:r>
            <a:br>
              <a:rPr lang="en-US" sz="2133" dirty="0">
                <a:solidFill>
                  <a:srgbClr val="000000"/>
                </a:solidFill>
                <a:latin typeface="Calibri"/>
                <a:ea typeface="Calibri"/>
                <a:cs typeface="Calibri"/>
                <a:sym typeface="Calibri"/>
              </a:rPr>
            </a:br>
            <a:r>
              <a:rPr lang="en-US" sz="2133" dirty="0">
                <a:solidFill>
                  <a:srgbClr val="000000"/>
                </a:solidFill>
                <a:latin typeface="Calibri"/>
                <a:ea typeface="Calibri"/>
                <a:cs typeface="Calibri"/>
                <a:sym typeface="Calibri"/>
              </a:rPr>
              <a:t>Mind Up or other social-emotional curriculum</a:t>
            </a:r>
          </a:p>
          <a:p>
            <a:pPr marL="0" indent="0">
              <a:lnSpc>
                <a:spcPct val="80000"/>
              </a:lnSpc>
              <a:spcBef>
                <a:spcPts val="400"/>
              </a:spcBef>
              <a:buClr>
                <a:schemeClr val="dk1"/>
              </a:buClr>
              <a:buSzPct val="25000"/>
              <a:buNone/>
            </a:pPr>
            <a:endParaRPr sz="2000" dirty="0">
              <a:solidFill>
                <a:srgbClr val="000000"/>
              </a:solidFill>
              <a:latin typeface="Calibri"/>
              <a:ea typeface="Calibri"/>
              <a:cs typeface="Calibri"/>
              <a:sym typeface="Calibri"/>
            </a:endParaRPr>
          </a:p>
          <a:p>
            <a:pPr marL="440256" indent="-135463">
              <a:lnSpc>
                <a:spcPct val="100000"/>
              </a:lnSpc>
              <a:spcBef>
                <a:spcPts val="533"/>
              </a:spcBef>
              <a:buClr>
                <a:schemeClr val="dk1"/>
              </a:buClr>
              <a:buSzPct val="100000"/>
              <a:buNone/>
            </a:pPr>
            <a:endParaRPr sz="2000" dirty="0">
              <a:solidFill>
                <a:srgbClr val="000000"/>
              </a:solidFill>
              <a:latin typeface="Calibri"/>
              <a:ea typeface="Calibri"/>
              <a:cs typeface="Calibri"/>
              <a:sym typeface="Calibri"/>
            </a:endParaRPr>
          </a:p>
        </p:txBody>
      </p:sp>
      <p:sp>
        <p:nvSpPr>
          <p:cNvPr id="230" name="Shape 230"/>
          <p:cNvSpPr txBox="1">
            <a:spLocks noGrp="1"/>
          </p:cNvSpPr>
          <p:nvPr>
            <p:ph type="body" idx="1"/>
          </p:nvPr>
        </p:nvSpPr>
        <p:spPr>
          <a:xfrm>
            <a:off x="7736417" y="1636934"/>
            <a:ext cx="4383615" cy="4861983"/>
          </a:xfrm>
          <a:prstGeom prst="rect">
            <a:avLst/>
          </a:prstGeom>
          <a:solidFill>
            <a:schemeClr val="lt1">
              <a:alpha val="69411"/>
            </a:schemeClr>
          </a:solidFill>
          <a:ln>
            <a:noFill/>
          </a:ln>
        </p:spPr>
        <p:txBody>
          <a:bodyPr vert="horz" lIns="111733" tIns="55867" rIns="111733" bIns="55867" rtlCol="0" anchor="t" anchorCtr="0">
            <a:noAutofit/>
          </a:bodyPr>
          <a:lstStyle/>
          <a:p>
            <a:pPr marL="0" indent="0">
              <a:lnSpc>
                <a:spcPct val="80000"/>
              </a:lnSpc>
              <a:spcBef>
                <a:spcPts val="0"/>
              </a:spcBef>
              <a:buClr>
                <a:schemeClr val="dk1"/>
              </a:buClr>
              <a:buSzPct val="25000"/>
              <a:buNone/>
            </a:pPr>
            <a:r>
              <a:rPr lang="en-US" sz="2400" dirty="0">
                <a:solidFill>
                  <a:srgbClr val="000000"/>
                </a:solidFill>
                <a:latin typeface="Calibri"/>
                <a:ea typeface="Calibri"/>
                <a:cs typeface="Calibri"/>
                <a:sym typeface="Calibri"/>
              </a:rPr>
              <a:t>Individual counseling</a:t>
            </a:r>
          </a:p>
          <a:p>
            <a:pPr marL="0" indent="0">
              <a:lnSpc>
                <a:spcPct val="80000"/>
              </a:lnSpc>
              <a:spcBef>
                <a:spcPts val="533"/>
              </a:spcBef>
              <a:buClr>
                <a:srgbClr val="000000"/>
              </a:buClr>
              <a:buSzPct val="100000"/>
              <a:buFont typeface="Noto Sans Symbols"/>
              <a:buChar char="▪"/>
            </a:pPr>
            <a:r>
              <a:rPr lang="en-US" sz="2400" dirty="0">
                <a:solidFill>
                  <a:srgbClr val="000000"/>
                </a:solidFill>
                <a:latin typeface="Calibri"/>
                <a:ea typeface="Calibri"/>
                <a:cs typeface="Calibri"/>
                <a:sym typeface="Calibri"/>
              </a:rPr>
              <a:t>Narrative approaches</a:t>
            </a:r>
          </a:p>
          <a:p>
            <a:pPr marL="558786" lvl="1" indent="0">
              <a:lnSpc>
                <a:spcPct val="80000"/>
              </a:lnSpc>
              <a:spcBef>
                <a:spcPts val="533"/>
              </a:spcBef>
              <a:buClr>
                <a:schemeClr val="dk1"/>
              </a:buClr>
              <a:buSzPct val="25000"/>
              <a:buNone/>
            </a:pPr>
            <a:r>
              <a:rPr lang="en-US" dirty="0">
                <a:solidFill>
                  <a:srgbClr val="000000"/>
                </a:solidFill>
                <a:latin typeface="Calibri"/>
                <a:ea typeface="Calibri"/>
                <a:cs typeface="Calibri"/>
                <a:sym typeface="Calibri"/>
              </a:rPr>
              <a:t>Play, art, music-based</a:t>
            </a:r>
          </a:p>
          <a:p>
            <a:pPr marL="558786" lvl="1" indent="0">
              <a:lnSpc>
                <a:spcPct val="80000"/>
              </a:lnSpc>
              <a:spcBef>
                <a:spcPts val="533"/>
              </a:spcBef>
              <a:buClr>
                <a:schemeClr val="dk1"/>
              </a:buClr>
              <a:buSzPct val="25000"/>
              <a:buNone/>
            </a:pPr>
            <a:r>
              <a:rPr lang="en-US" dirty="0">
                <a:solidFill>
                  <a:srgbClr val="000000"/>
                </a:solidFill>
                <a:latin typeface="Calibri"/>
                <a:ea typeface="Calibri"/>
                <a:cs typeface="Calibri"/>
                <a:sym typeface="Calibri"/>
              </a:rPr>
              <a:t>Drumming/Rhythmic activities</a:t>
            </a:r>
          </a:p>
          <a:p>
            <a:pPr marL="558786" lvl="1" indent="0">
              <a:lnSpc>
                <a:spcPct val="80000"/>
              </a:lnSpc>
              <a:spcBef>
                <a:spcPts val="533"/>
              </a:spcBef>
              <a:buClr>
                <a:schemeClr val="dk1"/>
              </a:buClr>
              <a:buSzPct val="25000"/>
              <a:buNone/>
            </a:pPr>
            <a:r>
              <a:rPr lang="en-US" dirty="0">
                <a:solidFill>
                  <a:srgbClr val="000000"/>
                </a:solidFill>
                <a:latin typeface="Calibri"/>
                <a:ea typeface="Calibri"/>
                <a:cs typeface="Calibri"/>
                <a:sym typeface="Calibri"/>
              </a:rPr>
              <a:t>Sensory Interventions</a:t>
            </a:r>
          </a:p>
          <a:p>
            <a:pPr marL="558786" lvl="1" indent="0">
              <a:lnSpc>
                <a:spcPct val="80000"/>
              </a:lnSpc>
              <a:spcBef>
                <a:spcPts val="533"/>
              </a:spcBef>
              <a:buClr>
                <a:schemeClr val="dk1"/>
              </a:buClr>
              <a:buSzPct val="25000"/>
              <a:buNone/>
            </a:pPr>
            <a:r>
              <a:rPr lang="en-US" dirty="0">
                <a:solidFill>
                  <a:srgbClr val="000000"/>
                </a:solidFill>
                <a:latin typeface="Calibri"/>
                <a:ea typeface="Calibri"/>
                <a:cs typeface="Calibri"/>
                <a:sym typeface="Calibri"/>
              </a:rPr>
              <a:t>Heart Breathing</a:t>
            </a:r>
          </a:p>
          <a:p>
            <a:pPr marL="0" indent="0">
              <a:lnSpc>
                <a:spcPct val="80000"/>
              </a:lnSpc>
              <a:spcBef>
                <a:spcPts val="533"/>
              </a:spcBef>
              <a:buClr>
                <a:schemeClr val="dk1"/>
              </a:buClr>
              <a:buSzPct val="25000"/>
              <a:buNone/>
            </a:pPr>
            <a:r>
              <a:rPr lang="en-US" sz="2400" dirty="0">
                <a:solidFill>
                  <a:srgbClr val="000000"/>
                </a:solidFill>
                <a:latin typeface="Calibri"/>
                <a:ea typeface="Calibri"/>
                <a:cs typeface="Calibri"/>
                <a:sym typeface="Calibri"/>
              </a:rPr>
              <a:t>Support groups (art-based)</a:t>
            </a:r>
          </a:p>
          <a:p>
            <a:pPr marL="0" indent="0">
              <a:lnSpc>
                <a:spcPct val="80000"/>
              </a:lnSpc>
              <a:spcBef>
                <a:spcPts val="533"/>
              </a:spcBef>
              <a:buClr>
                <a:schemeClr val="dk1"/>
              </a:buClr>
              <a:buSzPct val="25000"/>
              <a:buNone/>
            </a:pPr>
            <a:r>
              <a:rPr lang="en-US" sz="2400" dirty="0">
                <a:solidFill>
                  <a:srgbClr val="000000"/>
                </a:solidFill>
                <a:latin typeface="Calibri"/>
                <a:ea typeface="Calibri"/>
                <a:cs typeface="Calibri"/>
                <a:sym typeface="Calibri"/>
              </a:rPr>
              <a:t>Animal Assisted Intervention</a:t>
            </a:r>
          </a:p>
          <a:p>
            <a:pPr marL="0" indent="0">
              <a:lnSpc>
                <a:spcPct val="80000"/>
              </a:lnSpc>
              <a:spcBef>
                <a:spcPts val="533"/>
              </a:spcBef>
              <a:buClr>
                <a:schemeClr val="dk1"/>
              </a:buClr>
              <a:buSzPct val="25000"/>
              <a:buNone/>
            </a:pPr>
            <a:r>
              <a:rPr lang="en-US" sz="2400" dirty="0">
                <a:solidFill>
                  <a:srgbClr val="000000"/>
                </a:solidFill>
                <a:latin typeface="Calibri"/>
                <a:ea typeface="Calibri"/>
                <a:cs typeface="Calibri"/>
                <a:sym typeface="Calibri"/>
              </a:rPr>
              <a:t>Co-facilitate Multimodality Trauma Treatment (MMTT) with trained Licensed Counselor</a:t>
            </a:r>
          </a:p>
          <a:p>
            <a:pPr marL="0" indent="0">
              <a:lnSpc>
                <a:spcPct val="80000"/>
              </a:lnSpc>
              <a:spcBef>
                <a:spcPts val="533"/>
              </a:spcBef>
              <a:buClr>
                <a:schemeClr val="dk1"/>
              </a:buClr>
              <a:buSzPct val="25000"/>
              <a:buNone/>
            </a:pPr>
            <a:r>
              <a:rPr lang="en-US" sz="2400" dirty="0">
                <a:solidFill>
                  <a:srgbClr val="000000"/>
                </a:solidFill>
                <a:latin typeface="Calibri"/>
                <a:ea typeface="Calibri"/>
                <a:cs typeface="Calibri"/>
                <a:sym typeface="Calibri"/>
              </a:rPr>
              <a:t>Community Referrals</a:t>
            </a:r>
          </a:p>
          <a:p>
            <a:pPr marL="440256" indent="-135463">
              <a:lnSpc>
                <a:spcPct val="100000"/>
              </a:lnSpc>
              <a:spcBef>
                <a:spcPts val="533"/>
              </a:spcBef>
              <a:buClr>
                <a:schemeClr val="dk1"/>
              </a:buClr>
              <a:buSzPct val="100000"/>
              <a:buNone/>
            </a:pPr>
            <a:endParaRPr sz="2400" dirty="0">
              <a:solidFill>
                <a:srgbClr val="000000"/>
              </a:solidFill>
              <a:latin typeface="Calibri"/>
              <a:ea typeface="Calibri"/>
              <a:cs typeface="Calibri"/>
              <a:sym typeface="Calibri"/>
            </a:endParaRPr>
          </a:p>
        </p:txBody>
      </p:sp>
      <p:sp>
        <p:nvSpPr>
          <p:cNvPr id="231" name="Shape 231"/>
          <p:cNvSpPr txBox="1"/>
          <p:nvPr/>
        </p:nvSpPr>
        <p:spPr>
          <a:xfrm>
            <a:off x="11311468" y="5562600"/>
            <a:ext cx="639233" cy="273048"/>
          </a:xfrm>
          <a:prstGeom prst="rect">
            <a:avLst/>
          </a:prstGeom>
          <a:noFill/>
          <a:ln>
            <a:noFill/>
          </a:ln>
        </p:spPr>
        <p:txBody>
          <a:bodyPr lIns="111733" tIns="55867" rIns="111733" bIns="55867" anchor="t" anchorCtr="0">
            <a:noAutofit/>
          </a:bodyPr>
          <a:lstStyle/>
          <a:p>
            <a:pPr>
              <a:buClr>
                <a:srgbClr val="888888"/>
              </a:buClr>
              <a:buSzPct val="25000"/>
            </a:pPr>
            <a:fld id="{00000000-1234-1234-1234-123412341234}" type="slidenum">
              <a:rPr lang="en-US" sz="2267">
                <a:solidFill>
                  <a:srgbClr val="888888"/>
                </a:solidFill>
                <a:latin typeface="Calibri"/>
                <a:ea typeface="Calibri"/>
                <a:cs typeface="Calibri"/>
                <a:sym typeface="Calibri"/>
              </a:rPr>
              <a:pPr>
                <a:buClr>
                  <a:srgbClr val="888888"/>
                </a:buClr>
                <a:buSzPct val="25000"/>
              </a:pPr>
              <a:t>30</a:t>
            </a:fld>
            <a:endParaRPr lang="en-US" sz="2267">
              <a:solidFill>
                <a:srgbClr val="888888"/>
              </a:solidFill>
              <a:latin typeface="Calibri"/>
              <a:ea typeface="Calibri"/>
              <a:cs typeface="Calibri"/>
              <a:sym typeface="Calibri"/>
            </a:endParaRPr>
          </a:p>
        </p:txBody>
      </p:sp>
      <p:sp>
        <p:nvSpPr>
          <p:cNvPr id="232" name="Shape 232"/>
          <p:cNvSpPr txBox="1"/>
          <p:nvPr/>
        </p:nvSpPr>
        <p:spPr>
          <a:xfrm>
            <a:off x="4237567" y="1544109"/>
            <a:ext cx="3329519" cy="4155015"/>
          </a:xfrm>
          <a:prstGeom prst="rect">
            <a:avLst/>
          </a:prstGeom>
          <a:solidFill>
            <a:schemeClr val="lt1">
              <a:alpha val="69411"/>
            </a:schemeClr>
          </a:solidFill>
          <a:ln>
            <a:noFill/>
          </a:ln>
        </p:spPr>
        <p:txBody>
          <a:bodyPr lIns="111733" tIns="55867" rIns="111733" bIns="55867" anchor="t" anchorCtr="0">
            <a:noAutofit/>
          </a:bodyPr>
          <a:lstStyle/>
          <a:p>
            <a:pPr>
              <a:buClr>
                <a:srgbClr val="000000"/>
              </a:buClr>
              <a:buSzPct val="25000"/>
            </a:pPr>
            <a:r>
              <a:rPr lang="en-US" sz="2400" dirty="0">
                <a:solidFill>
                  <a:srgbClr val="000000"/>
                </a:solidFill>
                <a:latin typeface="Calibri"/>
                <a:ea typeface="Calibri"/>
                <a:cs typeface="Calibri"/>
                <a:sym typeface="Calibri"/>
              </a:rPr>
              <a:t>Collaborative Problem- </a:t>
            </a:r>
          </a:p>
          <a:p>
            <a:pPr>
              <a:buClr>
                <a:srgbClr val="000000"/>
              </a:buClr>
              <a:buSzPct val="25000"/>
            </a:pPr>
            <a:r>
              <a:rPr lang="en-US" sz="2400" dirty="0">
                <a:solidFill>
                  <a:srgbClr val="000000"/>
                </a:solidFill>
                <a:latin typeface="Calibri"/>
                <a:ea typeface="Calibri"/>
                <a:cs typeface="Calibri"/>
                <a:sym typeface="Calibri"/>
              </a:rPr>
              <a:t>  Solving</a:t>
            </a:r>
          </a:p>
          <a:p>
            <a:pPr>
              <a:buClr>
                <a:srgbClr val="000000"/>
              </a:buClr>
              <a:buSzPct val="25000"/>
            </a:pPr>
            <a:r>
              <a:rPr lang="en-US" sz="2400" dirty="0">
                <a:solidFill>
                  <a:srgbClr val="000000"/>
                </a:solidFill>
                <a:latin typeface="Calibri"/>
                <a:ea typeface="Calibri"/>
                <a:cs typeface="Calibri"/>
                <a:sym typeface="Calibri"/>
              </a:rPr>
              <a:t>3-6 breathing</a:t>
            </a:r>
          </a:p>
          <a:p>
            <a:pPr>
              <a:buClr>
                <a:srgbClr val="000000"/>
              </a:buClr>
              <a:buSzPct val="25000"/>
            </a:pPr>
            <a:r>
              <a:rPr lang="en-US" sz="2400" dirty="0">
                <a:solidFill>
                  <a:srgbClr val="000000"/>
                </a:solidFill>
                <a:latin typeface="Calibri"/>
                <a:ea typeface="Calibri"/>
                <a:cs typeface="Calibri"/>
                <a:sym typeface="Calibri"/>
              </a:rPr>
              <a:t>Calming Zone</a:t>
            </a:r>
          </a:p>
          <a:p>
            <a:pPr>
              <a:buClr>
                <a:srgbClr val="000000"/>
              </a:buClr>
              <a:buSzPct val="25000"/>
            </a:pPr>
            <a:r>
              <a:rPr lang="en-US" sz="2400" dirty="0">
                <a:solidFill>
                  <a:srgbClr val="000000"/>
                </a:solidFill>
                <a:latin typeface="Calibri"/>
                <a:ea typeface="Calibri"/>
                <a:cs typeface="Calibri"/>
                <a:sym typeface="Calibri"/>
              </a:rPr>
              <a:t>Sensory interventions</a:t>
            </a:r>
          </a:p>
          <a:p>
            <a:pPr>
              <a:buClr>
                <a:schemeClr val="accent2"/>
              </a:buClr>
              <a:buSzPct val="100000"/>
              <a:buFont typeface="Arial"/>
              <a:buChar char="•"/>
            </a:pPr>
            <a:r>
              <a:rPr lang="en-US" sz="2400" dirty="0">
                <a:solidFill>
                  <a:srgbClr val="000000"/>
                </a:solidFill>
                <a:latin typeface="Calibri"/>
                <a:ea typeface="Calibri"/>
                <a:cs typeface="Calibri"/>
                <a:sym typeface="Calibri"/>
              </a:rPr>
              <a:t>visual, auditory, touch, movement, taste, and smell</a:t>
            </a:r>
          </a:p>
          <a:p>
            <a:pPr>
              <a:buClr>
                <a:srgbClr val="000000"/>
              </a:buClr>
              <a:buSzPct val="25000"/>
            </a:pPr>
            <a:r>
              <a:rPr lang="en-US" sz="2400" dirty="0">
                <a:solidFill>
                  <a:srgbClr val="000000"/>
                </a:solidFill>
                <a:latin typeface="Calibri"/>
                <a:ea typeface="Calibri"/>
                <a:cs typeface="Calibri"/>
                <a:sym typeface="Calibri"/>
              </a:rPr>
              <a:t>Time Out bottles</a:t>
            </a:r>
          </a:p>
          <a:p>
            <a:pPr>
              <a:buClr>
                <a:srgbClr val="000000"/>
              </a:buClr>
              <a:buSzPct val="25000"/>
            </a:pPr>
            <a:r>
              <a:rPr lang="en-US" sz="2400" dirty="0">
                <a:solidFill>
                  <a:srgbClr val="000000"/>
                </a:solidFill>
                <a:latin typeface="Calibri"/>
                <a:ea typeface="Calibri"/>
                <a:cs typeface="Calibri"/>
                <a:sym typeface="Calibri"/>
              </a:rPr>
              <a:t>Drawing</a:t>
            </a:r>
          </a:p>
          <a:p>
            <a:pPr>
              <a:buClr>
                <a:srgbClr val="000000"/>
              </a:buClr>
              <a:buSzPct val="25000"/>
            </a:pPr>
            <a:r>
              <a:rPr lang="en-US" sz="2400" dirty="0">
                <a:solidFill>
                  <a:srgbClr val="000000"/>
                </a:solidFill>
                <a:latin typeface="Calibri"/>
                <a:ea typeface="Calibri"/>
                <a:cs typeface="Calibri"/>
                <a:sym typeface="Calibri"/>
              </a:rPr>
              <a:t>Further reduce stimuli</a:t>
            </a:r>
          </a:p>
        </p:txBody>
      </p:sp>
      <p:sp>
        <p:nvSpPr>
          <p:cNvPr id="233" name="Shape 233"/>
          <p:cNvSpPr txBox="1"/>
          <p:nvPr/>
        </p:nvSpPr>
        <p:spPr>
          <a:xfrm>
            <a:off x="101600" y="741287"/>
            <a:ext cx="4072467" cy="692149"/>
          </a:xfrm>
          <a:prstGeom prst="rect">
            <a:avLst/>
          </a:prstGeom>
          <a:solidFill>
            <a:schemeClr val="lt1">
              <a:alpha val="69411"/>
            </a:schemeClr>
          </a:solidFill>
          <a:ln>
            <a:noFill/>
          </a:ln>
        </p:spPr>
        <p:txBody>
          <a:bodyPr lIns="111733" tIns="55867" rIns="111733" bIns="55867" anchor="t" anchorCtr="0">
            <a:noAutofit/>
          </a:bodyPr>
          <a:lstStyle/>
          <a:p>
            <a:pPr algn="ctr">
              <a:buClr>
                <a:srgbClr val="000000"/>
              </a:buClr>
              <a:buSzPct val="25000"/>
            </a:pPr>
            <a:r>
              <a:rPr lang="en-US" sz="2267" b="1" u="sng" dirty="0">
                <a:solidFill>
                  <a:srgbClr val="000000"/>
                </a:solidFill>
                <a:latin typeface="Calibri"/>
                <a:ea typeface="Calibri"/>
                <a:cs typeface="Calibri"/>
                <a:sym typeface="Calibri"/>
              </a:rPr>
              <a:t>Tier 1 – </a:t>
            </a:r>
          </a:p>
          <a:p>
            <a:pPr algn="ctr">
              <a:buClr>
                <a:srgbClr val="000000"/>
              </a:buClr>
              <a:buSzPct val="25000"/>
            </a:pPr>
            <a:r>
              <a:rPr lang="en-US" sz="2267" b="1" u="sng" dirty="0">
                <a:solidFill>
                  <a:srgbClr val="000000"/>
                </a:solidFill>
                <a:latin typeface="Calibri"/>
                <a:ea typeface="Calibri"/>
                <a:cs typeface="Calibri"/>
                <a:sym typeface="Calibri"/>
              </a:rPr>
              <a:t>Universal Strategies</a:t>
            </a:r>
          </a:p>
        </p:txBody>
      </p:sp>
      <p:sp>
        <p:nvSpPr>
          <p:cNvPr id="234" name="Shape 234"/>
          <p:cNvSpPr txBox="1"/>
          <p:nvPr/>
        </p:nvSpPr>
        <p:spPr>
          <a:xfrm>
            <a:off x="4072467" y="777875"/>
            <a:ext cx="3496733" cy="882649"/>
          </a:xfrm>
          <a:prstGeom prst="rect">
            <a:avLst/>
          </a:prstGeom>
          <a:solidFill>
            <a:schemeClr val="lt1">
              <a:alpha val="69411"/>
            </a:schemeClr>
          </a:solidFill>
          <a:ln>
            <a:noFill/>
          </a:ln>
        </p:spPr>
        <p:txBody>
          <a:bodyPr lIns="111733" tIns="55867" rIns="111733" bIns="55867" anchor="t" anchorCtr="0">
            <a:noAutofit/>
          </a:bodyPr>
          <a:lstStyle/>
          <a:p>
            <a:pPr algn="ctr">
              <a:buClr>
                <a:srgbClr val="000000"/>
              </a:buClr>
              <a:buSzPct val="25000"/>
            </a:pPr>
            <a:r>
              <a:rPr lang="en-US" sz="2267" b="1" u="sng" dirty="0">
                <a:solidFill>
                  <a:srgbClr val="000000"/>
                </a:solidFill>
                <a:latin typeface="Calibri"/>
                <a:ea typeface="Calibri"/>
                <a:cs typeface="Calibri"/>
                <a:sym typeface="Calibri"/>
              </a:rPr>
              <a:t>Tier 2 – Selective </a:t>
            </a:r>
          </a:p>
          <a:p>
            <a:pPr algn="ctr">
              <a:buClr>
                <a:srgbClr val="000000"/>
              </a:buClr>
              <a:buSzPct val="25000"/>
            </a:pPr>
            <a:r>
              <a:rPr lang="en-US" sz="2267" b="1" u="sng" dirty="0">
                <a:solidFill>
                  <a:srgbClr val="000000"/>
                </a:solidFill>
                <a:latin typeface="Calibri"/>
                <a:ea typeface="Calibri"/>
                <a:cs typeface="Calibri"/>
                <a:sym typeface="Calibri"/>
              </a:rPr>
              <a:t>Classroom Strategies</a:t>
            </a:r>
          </a:p>
        </p:txBody>
      </p:sp>
      <p:sp>
        <p:nvSpPr>
          <p:cNvPr id="235" name="Shape 235"/>
          <p:cNvSpPr txBox="1"/>
          <p:nvPr/>
        </p:nvSpPr>
        <p:spPr>
          <a:xfrm>
            <a:off x="7738531" y="779686"/>
            <a:ext cx="4453467" cy="857248"/>
          </a:xfrm>
          <a:prstGeom prst="rect">
            <a:avLst/>
          </a:prstGeom>
          <a:solidFill>
            <a:schemeClr val="lt1">
              <a:alpha val="69411"/>
            </a:schemeClr>
          </a:solidFill>
          <a:ln>
            <a:noFill/>
          </a:ln>
        </p:spPr>
        <p:txBody>
          <a:bodyPr lIns="111733" tIns="55867" rIns="111733" bIns="55867" anchor="t" anchorCtr="0">
            <a:noAutofit/>
          </a:bodyPr>
          <a:lstStyle/>
          <a:p>
            <a:pPr>
              <a:buClr>
                <a:srgbClr val="000000"/>
              </a:buClr>
              <a:buSzPct val="25000"/>
            </a:pPr>
            <a:r>
              <a:rPr lang="en-US" sz="2267" b="1" u="sng" dirty="0">
                <a:solidFill>
                  <a:srgbClr val="000000"/>
                </a:solidFill>
                <a:latin typeface="Calibri"/>
                <a:ea typeface="Calibri"/>
                <a:cs typeface="Calibri"/>
                <a:sym typeface="Calibri"/>
              </a:rPr>
              <a:t>Tier 2 &amp; Tier 3 Targeted Counseling Strategies</a:t>
            </a:r>
          </a:p>
        </p:txBody>
      </p:sp>
    </p:spTree>
    <p:extLst>
      <p:ext uri="{BB962C8B-B14F-4D97-AF65-F5344CB8AC3E}">
        <p14:creationId xmlns:p14="http://schemas.microsoft.com/office/powerpoint/2010/main" val="38011547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Shape 240"/>
          <p:cNvPicPr preferRelativeResize="0"/>
          <p:nvPr/>
        </p:nvPicPr>
        <p:blipFill rotWithShape="1">
          <a:blip r:embed="rId3">
            <a:alphaModFix/>
          </a:blip>
          <a:srcRect/>
          <a:stretch/>
        </p:blipFill>
        <p:spPr>
          <a:xfrm>
            <a:off x="0" y="1"/>
            <a:ext cx="12192000" cy="6857999"/>
          </a:xfrm>
          <a:prstGeom prst="rect">
            <a:avLst/>
          </a:prstGeom>
          <a:noFill/>
          <a:ln>
            <a:noFill/>
          </a:ln>
        </p:spPr>
      </p:pic>
      <p:pic>
        <p:nvPicPr>
          <p:cNvPr id="241" name="Shape 241"/>
          <p:cNvPicPr preferRelativeResize="0"/>
          <p:nvPr/>
        </p:nvPicPr>
        <p:blipFill rotWithShape="1">
          <a:blip r:embed="rId4">
            <a:alphaModFix/>
          </a:blip>
          <a:srcRect/>
          <a:stretch/>
        </p:blipFill>
        <p:spPr>
          <a:xfrm>
            <a:off x="0" y="0"/>
            <a:ext cx="12192000" cy="7071781"/>
          </a:xfrm>
          <a:prstGeom prst="rect">
            <a:avLst/>
          </a:prstGeom>
          <a:noFill/>
          <a:ln>
            <a:noFill/>
          </a:ln>
        </p:spPr>
      </p:pic>
      <p:sp>
        <p:nvSpPr>
          <p:cNvPr id="242" name="Shape 242"/>
          <p:cNvSpPr txBox="1"/>
          <p:nvPr/>
        </p:nvSpPr>
        <p:spPr>
          <a:xfrm>
            <a:off x="0" y="357716"/>
            <a:ext cx="12192000" cy="963083"/>
          </a:xfrm>
          <a:prstGeom prst="rect">
            <a:avLst/>
          </a:prstGeom>
          <a:noFill/>
          <a:ln>
            <a:noFill/>
          </a:ln>
        </p:spPr>
        <p:txBody>
          <a:bodyPr lIns="218267" tIns="0" rIns="218267" bIns="0" anchor="t" anchorCtr="0">
            <a:noAutofit/>
          </a:bodyPr>
          <a:lstStyle/>
          <a:p>
            <a:pPr algn="ctr">
              <a:buClr>
                <a:srgbClr val="FFFFFF"/>
              </a:buClr>
              <a:buSzPct val="25000"/>
            </a:pPr>
            <a:r>
              <a:rPr lang="en-US" sz="7733" b="1">
                <a:solidFill>
                  <a:srgbClr val="FFFFFF"/>
                </a:solidFill>
                <a:latin typeface="Calibri"/>
                <a:ea typeface="Calibri"/>
                <a:cs typeface="Calibri"/>
                <a:sym typeface="Calibri"/>
              </a:rPr>
              <a:t>Tools and Strategies</a:t>
            </a:r>
          </a:p>
        </p:txBody>
      </p:sp>
      <p:sp>
        <p:nvSpPr>
          <p:cNvPr id="243" name="Shape 243"/>
          <p:cNvSpPr txBox="1"/>
          <p:nvPr/>
        </p:nvSpPr>
        <p:spPr>
          <a:xfrm>
            <a:off x="237067" y="1320801"/>
            <a:ext cx="11715749" cy="4783665"/>
          </a:xfrm>
          <a:prstGeom prst="rect">
            <a:avLst/>
          </a:prstGeom>
          <a:noFill/>
          <a:ln>
            <a:noFill/>
          </a:ln>
        </p:spPr>
        <p:txBody>
          <a:bodyPr lIns="78567" tIns="39267" rIns="78567" bIns="39267" anchor="t" anchorCtr="0">
            <a:noAutofit/>
          </a:bodyPr>
          <a:lstStyle/>
          <a:p>
            <a:pPr marL="660383" indent="-660383">
              <a:lnSpc>
                <a:spcPct val="93000"/>
              </a:lnSpc>
              <a:buClr>
                <a:srgbClr val="FFFFFF"/>
              </a:buClr>
              <a:buSzPct val="100000"/>
              <a:buFont typeface="Calibri"/>
              <a:buChar char="•"/>
            </a:pPr>
            <a:r>
              <a:rPr lang="en-US" sz="4933">
                <a:solidFill>
                  <a:srgbClr val="FFFFFF"/>
                </a:solidFill>
                <a:latin typeface="Calibri"/>
                <a:ea typeface="Calibri"/>
                <a:cs typeface="Calibri"/>
                <a:sym typeface="Calibri"/>
              </a:rPr>
              <a:t>Calming bottles</a:t>
            </a:r>
          </a:p>
          <a:p>
            <a:pPr marL="660383" indent="-660383">
              <a:lnSpc>
                <a:spcPct val="93000"/>
              </a:lnSpc>
              <a:buClr>
                <a:srgbClr val="FFFFFF"/>
              </a:buClr>
              <a:buSzPct val="100000"/>
              <a:buFont typeface="Calibri"/>
              <a:buChar char="•"/>
            </a:pPr>
            <a:r>
              <a:rPr lang="en-US" sz="4933">
                <a:solidFill>
                  <a:srgbClr val="FFFFFF"/>
                </a:solidFill>
                <a:latin typeface="Calibri"/>
                <a:ea typeface="Calibri"/>
                <a:cs typeface="Calibri"/>
                <a:sym typeface="Calibri"/>
              </a:rPr>
              <a:t>Drumming</a:t>
            </a:r>
          </a:p>
          <a:p>
            <a:pPr marL="660383" indent="-660383">
              <a:lnSpc>
                <a:spcPct val="93000"/>
              </a:lnSpc>
              <a:buClr>
                <a:srgbClr val="FFFFFF"/>
              </a:buClr>
              <a:buSzPct val="100000"/>
              <a:buFont typeface="Calibri"/>
              <a:buChar char="•"/>
            </a:pPr>
            <a:r>
              <a:rPr lang="en-US" sz="4933">
                <a:solidFill>
                  <a:srgbClr val="FFFFFF"/>
                </a:solidFill>
                <a:latin typeface="Calibri"/>
                <a:ea typeface="Calibri"/>
                <a:cs typeface="Calibri"/>
                <a:sym typeface="Calibri"/>
              </a:rPr>
              <a:t>Breathing ball</a:t>
            </a:r>
          </a:p>
          <a:p>
            <a:pPr marL="660383" indent="-660383">
              <a:lnSpc>
                <a:spcPct val="93000"/>
              </a:lnSpc>
              <a:buClr>
                <a:srgbClr val="FFFFFF"/>
              </a:buClr>
              <a:buSzPct val="100000"/>
              <a:buFont typeface="Calibri"/>
              <a:buChar char="•"/>
            </a:pPr>
            <a:r>
              <a:rPr lang="en-US" sz="4933">
                <a:solidFill>
                  <a:srgbClr val="FFFFFF"/>
                </a:solidFill>
                <a:latin typeface="Calibri"/>
                <a:ea typeface="Calibri"/>
                <a:cs typeface="Calibri"/>
                <a:sym typeface="Calibri"/>
              </a:rPr>
              <a:t>Stability balls</a:t>
            </a:r>
          </a:p>
          <a:p>
            <a:pPr marL="660383" indent="-660383">
              <a:lnSpc>
                <a:spcPct val="93000"/>
              </a:lnSpc>
              <a:buClr>
                <a:srgbClr val="FFFFFF"/>
              </a:buClr>
              <a:buSzPct val="100000"/>
              <a:buFont typeface="Calibri"/>
              <a:buChar char="•"/>
            </a:pPr>
            <a:r>
              <a:rPr lang="en-US" sz="4933">
                <a:solidFill>
                  <a:srgbClr val="FFFFFF"/>
                </a:solidFill>
                <a:latin typeface="Calibri"/>
                <a:ea typeface="Calibri"/>
                <a:cs typeface="Calibri"/>
                <a:sym typeface="Calibri"/>
              </a:rPr>
              <a:t>Sensory tools</a:t>
            </a:r>
          </a:p>
          <a:p>
            <a:pPr marL="660383" indent="-660383">
              <a:lnSpc>
                <a:spcPct val="93000"/>
              </a:lnSpc>
              <a:buClr>
                <a:srgbClr val="FFFFFF"/>
              </a:buClr>
              <a:buSzPct val="100000"/>
              <a:buFont typeface="Calibri"/>
              <a:buChar char="•"/>
            </a:pPr>
            <a:r>
              <a:rPr lang="en-US" sz="4933">
                <a:solidFill>
                  <a:srgbClr val="FFFFFF"/>
                </a:solidFill>
                <a:latin typeface="Calibri"/>
                <a:ea typeface="Calibri"/>
                <a:cs typeface="Calibri"/>
                <a:sym typeface="Calibri"/>
              </a:rPr>
              <a:t>Meditation/Guided Imagery</a:t>
            </a:r>
          </a:p>
          <a:p>
            <a:pPr marL="660383" indent="-660383">
              <a:lnSpc>
                <a:spcPct val="93000"/>
              </a:lnSpc>
              <a:buClr>
                <a:srgbClr val="FFFFFF"/>
              </a:buClr>
              <a:buSzPct val="100000"/>
              <a:buFont typeface="Calibri"/>
              <a:buChar char="•"/>
            </a:pPr>
            <a:r>
              <a:rPr lang="en-US" sz="4933">
                <a:solidFill>
                  <a:srgbClr val="FFFFFF"/>
                </a:solidFill>
                <a:latin typeface="Calibri"/>
                <a:ea typeface="Calibri"/>
                <a:cs typeface="Calibri"/>
                <a:sym typeface="Calibri"/>
              </a:rPr>
              <a:t>Yoga</a:t>
            </a:r>
          </a:p>
          <a:p>
            <a:pPr marL="660383" indent="-660383">
              <a:lnSpc>
                <a:spcPct val="93000"/>
              </a:lnSpc>
              <a:buClr>
                <a:srgbClr val="FFFFFF"/>
              </a:buClr>
              <a:buSzPct val="100000"/>
              <a:buFont typeface="Calibri"/>
              <a:buChar char="•"/>
            </a:pPr>
            <a:r>
              <a:rPr lang="en-US" sz="4933">
                <a:solidFill>
                  <a:srgbClr val="FFFFFF"/>
                </a:solidFill>
                <a:latin typeface="Calibri"/>
                <a:ea typeface="Calibri"/>
                <a:cs typeface="Calibri"/>
                <a:sym typeface="Calibri"/>
              </a:rPr>
              <a:t>Animal Assisted Therapy</a:t>
            </a:r>
          </a:p>
        </p:txBody>
      </p:sp>
      <p:sp>
        <p:nvSpPr>
          <p:cNvPr id="244" name="Shape 244"/>
          <p:cNvSpPr txBox="1"/>
          <p:nvPr/>
        </p:nvSpPr>
        <p:spPr>
          <a:xfrm>
            <a:off x="0" y="6932083"/>
            <a:ext cx="12192000" cy="88899"/>
          </a:xfrm>
          <a:prstGeom prst="rect">
            <a:avLst/>
          </a:prstGeom>
          <a:noFill/>
          <a:ln>
            <a:noFill/>
          </a:ln>
        </p:spPr>
        <p:txBody>
          <a:bodyPr lIns="218267" tIns="0" rIns="218267" bIns="0" anchor="t" anchorCtr="0">
            <a:noAutofit/>
          </a:bodyPr>
          <a:lstStyle/>
          <a:p>
            <a:pPr>
              <a:buClr>
                <a:srgbClr val="FFFFFF"/>
              </a:buClr>
              <a:buSzPct val="25000"/>
            </a:pPr>
            <a:r>
              <a:rPr lang="en-US" sz="667" b="1">
                <a:solidFill>
                  <a:srgbClr val="FFFFFF"/>
                </a:solidFill>
                <a:latin typeface="Calibri"/>
                <a:ea typeface="Calibri"/>
                <a:cs typeface="Calibri"/>
                <a:sym typeface="Calibri"/>
              </a:rPr>
              <a:t>cc: Nick Kenrick. - https://www.flickr.com/photos/33363480@N05</a:t>
            </a:r>
          </a:p>
        </p:txBody>
      </p:sp>
    </p:spTree>
    <p:extLst>
      <p:ext uri="{BB962C8B-B14F-4D97-AF65-F5344CB8AC3E}">
        <p14:creationId xmlns:p14="http://schemas.microsoft.com/office/powerpoint/2010/main" val="26736989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a:stretch/>
        </p:blipFill>
        <p:spPr>
          <a:xfrm>
            <a:off x="261256" y="261257"/>
            <a:ext cx="11930743" cy="6596743"/>
          </a:xfrm>
          <a:prstGeom prst="rect">
            <a:avLst/>
          </a:prstGeom>
          <a:noFill/>
          <a:ln>
            <a:noFill/>
          </a:ln>
        </p:spPr>
      </p:pic>
      <p:sp>
        <p:nvSpPr>
          <p:cNvPr id="250" name="Shape 250"/>
          <p:cNvSpPr txBox="1"/>
          <p:nvPr/>
        </p:nvSpPr>
        <p:spPr>
          <a:xfrm>
            <a:off x="0" y="6769100"/>
            <a:ext cx="12192000" cy="84667"/>
          </a:xfrm>
          <a:prstGeom prst="rect">
            <a:avLst/>
          </a:prstGeom>
          <a:noFill/>
          <a:ln>
            <a:noFill/>
          </a:ln>
        </p:spPr>
        <p:txBody>
          <a:bodyPr lIns="218267" tIns="0" rIns="218267" bIns="0" anchor="t" anchorCtr="0">
            <a:noAutofit/>
          </a:bodyPr>
          <a:lstStyle/>
          <a:p>
            <a:pPr>
              <a:buClr>
                <a:srgbClr val="FFFFFF"/>
              </a:buClr>
              <a:buSzPct val="25000"/>
            </a:pPr>
            <a:r>
              <a:rPr lang="en-US" sz="667" b="1">
                <a:solidFill>
                  <a:srgbClr val="FFFFFF"/>
                </a:solidFill>
                <a:latin typeface="Calibri"/>
                <a:ea typeface="Calibri"/>
                <a:cs typeface="Calibri"/>
                <a:sym typeface="Calibri"/>
              </a:rPr>
              <a:t>cc: ForbesOste - https://www.flickr.com/photos/71035640@N08</a:t>
            </a:r>
          </a:p>
        </p:txBody>
      </p:sp>
    </p:spTree>
    <p:extLst>
      <p:ext uri="{BB962C8B-B14F-4D97-AF65-F5344CB8AC3E}">
        <p14:creationId xmlns:p14="http://schemas.microsoft.com/office/powerpoint/2010/main" val="4155822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3">
            <a:alphaModFix/>
          </a:blip>
          <a:srcRect/>
          <a:stretch/>
        </p:blipFill>
        <p:spPr>
          <a:xfrm>
            <a:off x="0" y="1"/>
            <a:ext cx="12192000" cy="6857999"/>
          </a:xfrm>
          <a:prstGeom prst="rect">
            <a:avLst/>
          </a:prstGeom>
          <a:noFill/>
          <a:ln>
            <a:noFill/>
          </a:ln>
        </p:spPr>
      </p:pic>
      <p:pic>
        <p:nvPicPr>
          <p:cNvPr id="256" name="Shape 256"/>
          <p:cNvPicPr preferRelativeResize="0"/>
          <p:nvPr/>
        </p:nvPicPr>
        <p:blipFill rotWithShape="1">
          <a:blip r:embed="rId4">
            <a:alphaModFix/>
          </a:blip>
          <a:srcRect/>
          <a:stretch/>
        </p:blipFill>
        <p:spPr>
          <a:xfrm>
            <a:off x="0" y="1"/>
            <a:ext cx="12192000" cy="6857999"/>
          </a:xfrm>
          <a:prstGeom prst="rect">
            <a:avLst/>
          </a:prstGeom>
          <a:noFill/>
          <a:ln>
            <a:noFill/>
          </a:ln>
        </p:spPr>
      </p:pic>
      <p:sp>
        <p:nvSpPr>
          <p:cNvPr id="257" name="Shape 257"/>
          <p:cNvSpPr txBox="1"/>
          <p:nvPr/>
        </p:nvSpPr>
        <p:spPr>
          <a:xfrm>
            <a:off x="0" y="1"/>
            <a:ext cx="12192000" cy="6857999"/>
          </a:xfrm>
          <a:prstGeom prst="rect">
            <a:avLst/>
          </a:prstGeom>
          <a:noFill/>
          <a:ln>
            <a:noFill/>
          </a:ln>
        </p:spPr>
        <p:txBody>
          <a:bodyPr lIns="218267" tIns="218267" rIns="218267" bIns="218267" anchor="ctr" anchorCtr="0">
            <a:noAutofit/>
          </a:bodyPr>
          <a:lstStyle/>
          <a:p>
            <a:pPr algn="ctr">
              <a:buClr>
                <a:srgbClr val="FFFFFF"/>
              </a:buClr>
              <a:buSzPct val="25000"/>
            </a:pPr>
            <a:r>
              <a:rPr lang="en-US" sz="6933">
                <a:solidFill>
                  <a:srgbClr val="FFFFFF"/>
                </a:solidFill>
                <a:latin typeface="Calibri"/>
                <a:ea typeface="Calibri"/>
                <a:cs typeface="Calibri"/>
                <a:sym typeface="Calibri"/>
              </a:rPr>
              <a:t>“Mindfulness means paying attention in a particular way; On purpose,</a:t>
            </a:r>
            <a:br>
              <a:rPr lang="en-US" sz="6933">
                <a:solidFill>
                  <a:srgbClr val="FFFFFF"/>
                </a:solidFill>
                <a:latin typeface="Calibri"/>
                <a:ea typeface="Calibri"/>
                <a:cs typeface="Calibri"/>
                <a:sym typeface="Calibri"/>
              </a:rPr>
            </a:br>
            <a:r>
              <a:rPr lang="en-US" sz="6933">
                <a:solidFill>
                  <a:srgbClr val="FFFFFF"/>
                </a:solidFill>
                <a:latin typeface="Calibri"/>
                <a:ea typeface="Calibri"/>
                <a:cs typeface="Calibri"/>
                <a:sym typeface="Calibri"/>
              </a:rPr>
              <a:t>  in the present moment, and</a:t>
            </a:r>
            <a:br>
              <a:rPr lang="en-US" sz="6933">
                <a:solidFill>
                  <a:srgbClr val="FFFFFF"/>
                </a:solidFill>
                <a:latin typeface="Calibri"/>
                <a:ea typeface="Calibri"/>
                <a:cs typeface="Calibri"/>
                <a:sym typeface="Calibri"/>
              </a:rPr>
            </a:br>
            <a:r>
              <a:rPr lang="en-US" sz="6933">
                <a:solidFill>
                  <a:srgbClr val="FFFFFF"/>
                </a:solidFill>
                <a:latin typeface="Calibri"/>
                <a:ea typeface="Calibri"/>
                <a:cs typeface="Calibri"/>
                <a:sym typeface="Calibri"/>
              </a:rPr>
              <a:t>non-judgmentally.”</a:t>
            </a:r>
            <a:br>
              <a:rPr lang="en-US" sz="6933">
                <a:solidFill>
                  <a:srgbClr val="FFFFFF"/>
                </a:solidFill>
                <a:latin typeface="Calibri"/>
                <a:ea typeface="Calibri"/>
                <a:cs typeface="Calibri"/>
                <a:sym typeface="Calibri"/>
              </a:rPr>
            </a:br>
            <a:r>
              <a:rPr lang="en-US" sz="6933">
                <a:solidFill>
                  <a:srgbClr val="FFFFFF"/>
                </a:solidFill>
                <a:latin typeface="Calibri"/>
                <a:ea typeface="Calibri"/>
                <a:cs typeface="Calibri"/>
                <a:sym typeface="Calibri"/>
              </a:rPr>
              <a:t>- Jon Kabat-Zinn</a:t>
            </a:r>
          </a:p>
        </p:txBody>
      </p:sp>
      <p:sp>
        <p:nvSpPr>
          <p:cNvPr id="258" name="Shape 258"/>
          <p:cNvSpPr txBox="1"/>
          <p:nvPr/>
        </p:nvSpPr>
        <p:spPr>
          <a:xfrm>
            <a:off x="0" y="6769100"/>
            <a:ext cx="12192000" cy="84667"/>
          </a:xfrm>
          <a:prstGeom prst="rect">
            <a:avLst/>
          </a:prstGeom>
          <a:noFill/>
          <a:ln>
            <a:noFill/>
          </a:ln>
        </p:spPr>
        <p:txBody>
          <a:bodyPr lIns="218267" tIns="0" rIns="218267" bIns="0" anchor="t" anchorCtr="0">
            <a:noAutofit/>
          </a:bodyPr>
          <a:lstStyle/>
          <a:p>
            <a:pPr>
              <a:buClr>
                <a:srgbClr val="FFFFFF"/>
              </a:buClr>
              <a:buSzPct val="25000"/>
            </a:pPr>
            <a:r>
              <a:rPr lang="en-US" sz="667" b="1">
                <a:solidFill>
                  <a:srgbClr val="FFFFFF"/>
                </a:solidFill>
                <a:latin typeface="Calibri"/>
                <a:ea typeface="Calibri"/>
                <a:cs typeface="Calibri"/>
                <a:sym typeface="Calibri"/>
              </a:rPr>
              <a:t>cc: lewishamdreamer - https://www.flickr.com/photos/26503210@N00</a:t>
            </a:r>
          </a:p>
        </p:txBody>
      </p:sp>
    </p:spTree>
    <p:extLst>
      <p:ext uri="{BB962C8B-B14F-4D97-AF65-F5344CB8AC3E}">
        <p14:creationId xmlns:p14="http://schemas.microsoft.com/office/powerpoint/2010/main" val="561501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Shape 263" descr="Copy of Mindfulness-and-the-Brain-How-to-Explain-It-to-Children-sensory-input.jpg"/>
          <p:cNvPicPr preferRelativeResize="0"/>
          <p:nvPr/>
        </p:nvPicPr>
        <p:blipFill rotWithShape="1">
          <a:blip r:embed="rId3">
            <a:alphaModFix/>
          </a:blip>
          <a:srcRect/>
          <a:stretch/>
        </p:blipFill>
        <p:spPr>
          <a:xfrm>
            <a:off x="664634" y="3746501"/>
            <a:ext cx="5609165" cy="2664881"/>
          </a:xfrm>
          <a:prstGeom prst="rect">
            <a:avLst/>
          </a:prstGeom>
          <a:noFill/>
          <a:ln>
            <a:noFill/>
          </a:ln>
        </p:spPr>
      </p:pic>
      <p:pic>
        <p:nvPicPr>
          <p:cNvPr id="264" name="Shape 264" descr="Neuroscience of sex differences - Wikipedia"/>
          <p:cNvPicPr preferRelativeResize="0"/>
          <p:nvPr/>
        </p:nvPicPr>
        <p:blipFill rotWithShape="1">
          <a:blip r:embed="rId4">
            <a:alphaModFix/>
          </a:blip>
          <a:srcRect/>
          <a:stretch/>
        </p:blipFill>
        <p:spPr>
          <a:xfrm>
            <a:off x="6893983" y="1598083"/>
            <a:ext cx="5041900" cy="4813300"/>
          </a:xfrm>
          <a:prstGeom prst="rect">
            <a:avLst/>
          </a:prstGeom>
          <a:noFill/>
          <a:ln>
            <a:noFill/>
          </a:ln>
        </p:spPr>
      </p:pic>
      <p:sp>
        <p:nvSpPr>
          <p:cNvPr id="265" name="Shape 265"/>
          <p:cNvSpPr txBox="1"/>
          <p:nvPr/>
        </p:nvSpPr>
        <p:spPr>
          <a:xfrm>
            <a:off x="745067" y="814916"/>
            <a:ext cx="5704415" cy="2127248"/>
          </a:xfrm>
          <a:prstGeom prst="rect">
            <a:avLst/>
          </a:prstGeom>
          <a:noFill/>
          <a:ln>
            <a:noFill/>
          </a:ln>
        </p:spPr>
        <p:txBody>
          <a:bodyPr lIns="121900" tIns="121900" rIns="121900" bIns="121900" anchor="t" anchorCtr="0">
            <a:noAutofit/>
          </a:bodyPr>
          <a:lstStyle/>
          <a:p>
            <a:pPr algn="ctr">
              <a:buClr>
                <a:srgbClr val="000000"/>
              </a:buClr>
              <a:buSzPct val="25000"/>
            </a:pPr>
            <a:r>
              <a:rPr lang="en-US" sz="6400">
                <a:solidFill>
                  <a:srgbClr val="000000"/>
                </a:solidFill>
                <a:latin typeface="Calibri"/>
                <a:ea typeface="Calibri"/>
                <a:cs typeface="Calibri"/>
                <a:sym typeface="Calibri"/>
              </a:rPr>
              <a:t>MindUP Curriculum</a:t>
            </a:r>
          </a:p>
        </p:txBody>
      </p:sp>
    </p:spTree>
    <p:extLst>
      <p:ext uri="{BB962C8B-B14F-4D97-AF65-F5344CB8AC3E}">
        <p14:creationId xmlns:p14="http://schemas.microsoft.com/office/powerpoint/2010/main" val="1988078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teacher.scholastic.com/products/mindup/img/poster.jpg"/>
          <p:cNvPicPr/>
          <p:nvPr/>
        </p:nvPicPr>
        <p:blipFill>
          <a:blip r:embed="rId2">
            <a:extLst>
              <a:ext uri="{28A0092B-C50C-407E-A947-70E740481C1C}">
                <a14:useLocalDpi xmlns:a14="http://schemas.microsoft.com/office/drawing/2010/main" val="0"/>
              </a:ext>
            </a:extLst>
          </a:blip>
          <a:srcRect/>
          <a:stretch>
            <a:fillRect/>
          </a:stretch>
        </p:blipFill>
        <p:spPr bwMode="auto">
          <a:xfrm>
            <a:off x="2820276" y="220467"/>
            <a:ext cx="5515429" cy="6291943"/>
          </a:xfrm>
          <a:prstGeom prst="rect">
            <a:avLst/>
          </a:prstGeom>
          <a:noFill/>
          <a:ln>
            <a:noFill/>
          </a:ln>
        </p:spPr>
      </p:pic>
    </p:spTree>
    <p:extLst>
      <p:ext uri="{BB962C8B-B14F-4D97-AF65-F5344CB8AC3E}">
        <p14:creationId xmlns:p14="http://schemas.microsoft.com/office/powerpoint/2010/main" val="15349900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1852083" y="-127000"/>
            <a:ext cx="8227483" cy="1143000"/>
          </a:xfrm>
          <a:prstGeom prst="rect">
            <a:avLst/>
          </a:prstGeom>
          <a:noFill/>
          <a:ln>
            <a:noFill/>
          </a:ln>
        </p:spPr>
        <p:txBody>
          <a:bodyPr vert="horz" lIns="93100" tIns="46567" rIns="93100" bIns="46567" rtlCol="0" anchor="ctr" anchorCtr="0">
            <a:noAutofit/>
          </a:bodyPr>
          <a:lstStyle/>
          <a:p>
            <a:pPr algn="ctr">
              <a:spcBef>
                <a:spcPts val="0"/>
              </a:spcBef>
              <a:buClr>
                <a:schemeClr val="dk1"/>
              </a:buClr>
              <a:buSzPct val="25000"/>
            </a:pPr>
            <a:r>
              <a:rPr lang="en-US" sz="4000" dirty="0">
                <a:solidFill>
                  <a:srgbClr val="000000"/>
                </a:solidFill>
                <a:latin typeface="Calibri"/>
                <a:ea typeface="Calibri"/>
                <a:cs typeface="Calibri"/>
                <a:sym typeface="Calibri"/>
              </a:rPr>
              <a:t>Responsive Teacher Behaviors</a:t>
            </a:r>
          </a:p>
        </p:txBody>
      </p:sp>
      <p:sp>
        <p:nvSpPr>
          <p:cNvPr id="222" name="Shape 222"/>
          <p:cNvSpPr txBox="1">
            <a:spLocks noGrp="1"/>
          </p:cNvSpPr>
          <p:nvPr>
            <p:ph type="body" idx="1"/>
          </p:nvPr>
        </p:nvSpPr>
        <p:spPr>
          <a:xfrm>
            <a:off x="0" y="838201"/>
            <a:ext cx="12192000" cy="5780615"/>
          </a:xfrm>
          <a:prstGeom prst="rect">
            <a:avLst/>
          </a:prstGeom>
          <a:noFill/>
          <a:ln>
            <a:noFill/>
          </a:ln>
        </p:spPr>
        <p:txBody>
          <a:bodyPr vert="horz" lIns="93100" tIns="46567" rIns="93100" bIns="46567" rtlCol="0" anchor="t" anchorCtr="0">
            <a:noAutofit/>
          </a:bodyPr>
          <a:lstStyle/>
          <a:p>
            <a:pPr marL="474121" indent="-457189">
              <a:spcBef>
                <a:spcPts val="0"/>
              </a:spcBef>
              <a:buClr>
                <a:srgbClr val="000000"/>
              </a:buClr>
              <a:buSzPct val="100000"/>
              <a:buFont typeface="Calibri"/>
              <a:buAutoNum type="arabicPeriod"/>
            </a:pPr>
            <a:r>
              <a:rPr lang="en-US" sz="2533" b="1" dirty="0">
                <a:solidFill>
                  <a:srgbClr val="000000"/>
                </a:solidFill>
                <a:latin typeface="Calibri"/>
                <a:ea typeface="Calibri"/>
                <a:cs typeface="Calibri"/>
                <a:sym typeface="Calibri"/>
              </a:rPr>
              <a:t>Creates and/or maintains consistent daily routines for the classroom.  </a:t>
            </a:r>
          </a:p>
          <a:p>
            <a:pPr marL="474121" indent="-457189">
              <a:spcBef>
                <a:spcPts val="1067"/>
              </a:spcBef>
              <a:buClr>
                <a:srgbClr val="000000"/>
              </a:buClr>
              <a:buSzPct val="100000"/>
              <a:buFont typeface="Calibri"/>
              <a:buAutoNum type="arabicPeriod"/>
            </a:pPr>
            <a:r>
              <a:rPr lang="en-US" sz="2533" b="1" dirty="0">
                <a:solidFill>
                  <a:srgbClr val="000000"/>
                </a:solidFill>
                <a:latin typeface="Calibri"/>
                <a:ea typeface="Calibri"/>
                <a:cs typeface="Calibri"/>
                <a:sym typeface="Calibri"/>
              </a:rPr>
              <a:t>Tells children when something out of the ordinary is going to occur. </a:t>
            </a:r>
          </a:p>
          <a:p>
            <a:pPr marL="474121" indent="-457189">
              <a:spcBef>
                <a:spcPts val="1067"/>
              </a:spcBef>
              <a:buClr>
                <a:srgbClr val="000000"/>
              </a:buClr>
              <a:buSzPct val="100000"/>
              <a:buFont typeface="Calibri"/>
              <a:buAutoNum type="arabicPeriod"/>
            </a:pPr>
            <a:r>
              <a:rPr lang="en-US" sz="2533" b="1" dirty="0">
                <a:solidFill>
                  <a:srgbClr val="000000"/>
                </a:solidFill>
                <a:latin typeface="Calibri"/>
                <a:ea typeface="Calibri"/>
                <a:cs typeface="Calibri"/>
                <a:sym typeface="Calibri"/>
              </a:rPr>
              <a:t>Offers children developmentally appropriate choices.</a:t>
            </a:r>
          </a:p>
          <a:p>
            <a:pPr marL="474121" indent="-457189">
              <a:spcBef>
                <a:spcPts val="1067"/>
              </a:spcBef>
              <a:buClr>
                <a:srgbClr val="000000"/>
              </a:buClr>
              <a:buSzPct val="100000"/>
              <a:buFont typeface="Calibri"/>
              <a:buAutoNum type="arabicPeriod"/>
            </a:pPr>
            <a:r>
              <a:rPr lang="en-US" sz="2533" b="1" dirty="0">
                <a:solidFill>
                  <a:srgbClr val="000000"/>
                </a:solidFill>
                <a:latin typeface="Calibri"/>
                <a:ea typeface="Calibri"/>
                <a:cs typeface="Calibri"/>
                <a:sym typeface="Calibri"/>
              </a:rPr>
              <a:t>Anticipates difficult periods and transitions and offers extra support during these times. </a:t>
            </a:r>
          </a:p>
          <a:p>
            <a:pPr marL="474121" indent="-457189">
              <a:spcBef>
                <a:spcPts val="1067"/>
              </a:spcBef>
              <a:buClr>
                <a:srgbClr val="000000"/>
              </a:buClr>
              <a:buSzPct val="100000"/>
              <a:buFont typeface="Calibri"/>
              <a:buAutoNum type="arabicPeriod"/>
            </a:pPr>
            <a:r>
              <a:rPr lang="en-US" sz="2533" b="1" dirty="0">
                <a:solidFill>
                  <a:srgbClr val="000000"/>
                </a:solidFill>
                <a:latin typeface="Calibri"/>
                <a:ea typeface="Calibri"/>
                <a:cs typeface="Calibri"/>
                <a:sym typeface="Calibri"/>
              </a:rPr>
              <a:t>Uses techniques to support children’s self-regulation.  </a:t>
            </a:r>
          </a:p>
          <a:p>
            <a:pPr marL="474121" indent="-457189">
              <a:spcBef>
                <a:spcPts val="1067"/>
              </a:spcBef>
              <a:buClr>
                <a:srgbClr val="000000"/>
              </a:buClr>
              <a:buSzPct val="100000"/>
              <a:buFont typeface="Calibri"/>
              <a:buAutoNum type="arabicPeriod"/>
            </a:pPr>
            <a:r>
              <a:rPr lang="en-US" sz="2533" b="1" dirty="0">
                <a:solidFill>
                  <a:srgbClr val="000000"/>
                </a:solidFill>
                <a:latin typeface="Calibri"/>
                <a:ea typeface="Calibri"/>
                <a:cs typeface="Calibri"/>
                <a:sym typeface="Calibri"/>
              </a:rPr>
              <a:t>Helps students manage their feelings during intense emotional moments by remaining composed and offering empathy and support.  </a:t>
            </a:r>
          </a:p>
          <a:p>
            <a:pPr marL="474121" indent="-457189">
              <a:spcBef>
                <a:spcPts val="1067"/>
              </a:spcBef>
              <a:buClr>
                <a:srgbClr val="000000"/>
              </a:buClr>
              <a:buSzPct val="100000"/>
              <a:buFont typeface="Calibri"/>
              <a:buAutoNum type="arabicPeriod"/>
            </a:pPr>
            <a:r>
              <a:rPr lang="en-US" sz="2533" b="1" dirty="0">
                <a:solidFill>
                  <a:srgbClr val="000000"/>
                </a:solidFill>
                <a:latin typeface="Calibri"/>
                <a:ea typeface="Calibri"/>
                <a:cs typeface="Calibri"/>
                <a:sym typeface="Calibri"/>
              </a:rPr>
              <a:t>Is appropriately nurturing and affectionate.  </a:t>
            </a:r>
          </a:p>
          <a:p>
            <a:pPr marL="474121" indent="-457189">
              <a:spcBef>
                <a:spcPts val="1067"/>
              </a:spcBef>
              <a:buClr>
                <a:srgbClr val="000000"/>
              </a:buClr>
              <a:buSzPct val="100000"/>
              <a:buFont typeface="Calibri"/>
              <a:buAutoNum type="arabicPeriod"/>
            </a:pPr>
            <a:r>
              <a:rPr lang="en-US" sz="2533" b="1" dirty="0">
                <a:solidFill>
                  <a:srgbClr val="000000"/>
                </a:solidFill>
                <a:latin typeface="Calibri"/>
                <a:ea typeface="Calibri"/>
                <a:cs typeface="Calibri"/>
                <a:sym typeface="Calibri"/>
              </a:rPr>
              <a:t>Uses positive guidance and supportive interventions to help all children </a:t>
            </a:r>
            <a:endParaRPr lang="en-US" sz="2533" b="1" dirty="0" smtClean="0">
              <a:solidFill>
                <a:srgbClr val="000000"/>
              </a:solidFill>
              <a:latin typeface="Calibri"/>
              <a:ea typeface="Calibri"/>
              <a:cs typeface="Calibri"/>
              <a:sym typeface="Calibri"/>
            </a:endParaRPr>
          </a:p>
          <a:p>
            <a:pPr marL="474121" indent="-457189">
              <a:spcBef>
                <a:spcPts val="1067"/>
              </a:spcBef>
              <a:buClr>
                <a:srgbClr val="000000"/>
              </a:buClr>
              <a:buSzPct val="100000"/>
              <a:buFont typeface="Calibri"/>
              <a:buAutoNum type="arabicPeriod"/>
            </a:pPr>
            <a:r>
              <a:rPr lang="en-US" sz="2533" b="1" dirty="0" smtClean="0">
                <a:solidFill>
                  <a:srgbClr val="000000"/>
                </a:solidFill>
                <a:latin typeface="Calibri"/>
                <a:ea typeface="Calibri"/>
                <a:cs typeface="Calibri"/>
                <a:sym typeface="Calibri"/>
              </a:rPr>
              <a:t>Goals </a:t>
            </a:r>
            <a:r>
              <a:rPr lang="en-US" sz="2533" b="1" dirty="0">
                <a:solidFill>
                  <a:srgbClr val="000000"/>
                </a:solidFill>
                <a:latin typeface="Calibri"/>
                <a:ea typeface="Calibri"/>
                <a:cs typeface="Calibri"/>
                <a:sym typeface="Calibri"/>
              </a:rPr>
              <a:t>for achievement of students affected by traumatic experiences are consistent with the rest of the class.</a:t>
            </a:r>
            <a:r>
              <a:rPr lang="en-US" sz="2933" b="1" dirty="0">
                <a:solidFill>
                  <a:srgbClr val="000000"/>
                </a:solidFill>
                <a:latin typeface="Calibri"/>
                <a:ea typeface="Calibri"/>
                <a:cs typeface="Calibri"/>
                <a:sym typeface="Calibri"/>
              </a:rPr>
              <a:t> </a:t>
            </a:r>
          </a:p>
        </p:txBody>
      </p:sp>
    </p:spTree>
    <p:extLst>
      <p:ext uri="{BB962C8B-B14F-4D97-AF65-F5344CB8AC3E}">
        <p14:creationId xmlns:p14="http://schemas.microsoft.com/office/powerpoint/2010/main" val="399234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fill="hold"/>
                                        <p:tgtEl>
                                          <p:spTgt spid="2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2">
                                            <p:txEl>
                                              <p:pRg st="1" end="1"/>
                                            </p:txEl>
                                          </p:spTgt>
                                        </p:tgtEl>
                                        <p:attrNameLst>
                                          <p:attrName>style.visibility</p:attrName>
                                        </p:attrNameLst>
                                      </p:cBhvr>
                                      <p:to>
                                        <p:strVal val="visible"/>
                                      </p:to>
                                    </p:set>
                                    <p:anim calcmode="lin" valueType="num">
                                      <p:cBhvr additive="base">
                                        <p:cTn id="13" dur="500" fill="hold"/>
                                        <p:tgtEl>
                                          <p:spTgt spid="2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2">
                                            <p:txEl>
                                              <p:pRg st="2" end="2"/>
                                            </p:txEl>
                                          </p:spTgt>
                                        </p:tgtEl>
                                        <p:attrNameLst>
                                          <p:attrName>style.visibility</p:attrName>
                                        </p:attrNameLst>
                                      </p:cBhvr>
                                      <p:to>
                                        <p:strVal val="visible"/>
                                      </p:to>
                                    </p:set>
                                    <p:anim calcmode="lin" valueType="num">
                                      <p:cBhvr additive="base">
                                        <p:cTn id="19" dur="500" fill="hold"/>
                                        <p:tgtEl>
                                          <p:spTgt spid="2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2">
                                            <p:txEl>
                                              <p:pRg st="3" end="3"/>
                                            </p:txEl>
                                          </p:spTgt>
                                        </p:tgtEl>
                                        <p:attrNameLst>
                                          <p:attrName>style.visibility</p:attrName>
                                        </p:attrNameLst>
                                      </p:cBhvr>
                                      <p:to>
                                        <p:strVal val="visible"/>
                                      </p:to>
                                    </p:set>
                                    <p:anim calcmode="lin" valueType="num">
                                      <p:cBhvr additive="base">
                                        <p:cTn id="25" dur="500" fill="hold"/>
                                        <p:tgtEl>
                                          <p:spTgt spid="2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2">
                                            <p:txEl>
                                              <p:pRg st="4" end="4"/>
                                            </p:txEl>
                                          </p:spTgt>
                                        </p:tgtEl>
                                        <p:attrNameLst>
                                          <p:attrName>style.visibility</p:attrName>
                                        </p:attrNameLst>
                                      </p:cBhvr>
                                      <p:to>
                                        <p:strVal val="visible"/>
                                      </p:to>
                                    </p:set>
                                    <p:anim calcmode="lin" valueType="num">
                                      <p:cBhvr additive="base">
                                        <p:cTn id="31" dur="500" fill="hold"/>
                                        <p:tgtEl>
                                          <p:spTgt spid="22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2">
                                            <p:txEl>
                                              <p:pRg st="5" end="5"/>
                                            </p:txEl>
                                          </p:spTgt>
                                        </p:tgtEl>
                                        <p:attrNameLst>
                                          <p:attrName>style.visibility</p:attrName>
                                        </p:attrNameLst>
                                      </p:cBhvr>
                                      <p:to>
                                        <p:strVal val="visible"/>
                                      </p:to>
                                    </p:set>
                                    <p:anim calcmode="lin" valueType="num">
                                      <p:cBhvr additive="base">
                                        <p:cTn id="37" dur="500" fill="hold"/>
                                        <p:tgtEl>
                                          <p:spTgt spid="22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2">
                                            <p:txEl>
                                              <p:pRg st="6" end="6"/>
                                            </p:txEl>
                                          </p:spTgt>
                                        </p:tgtEl>
                                        <p:attrNameLst>
                                          <p:attrName>style.visibility</p:attrName>
                                        </p:attrNameLst>
                                      </p:cBhvr>
                                      <p:to>
                                        <p:strVal val="visible"/>
                                      </p:to>
                                    </p:set>
                                    <p:anim calcmode="lin" valueType="num">
                                      <p:cBhvr additive="base">
                                        <p:cTn id="43" dur="500" fill="hold"/>
                                        <p:tgtEl>
                                          <p:spTgt spid="22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2">
                                            <p:txEl>
                                              <p:pRg st="7" end="7"/>
                                            </p:txEl>
                                          </p:spTgt>
                                        </p:tgtEl>
                                        <p:attrNameLst>
                                          <p:attrName>style.visibility</p:attrName>
                                        </p:attrNameLst>
                                      </p:cBhvr>
                                      <p:to>
                                        <p:strVal val="visible"/>
                                      </p:to>
                                    </p:set>
                                    <p:anim calcmode="lin" valueType="num">
                                      <p:cBhvr additive="base">
                                        <p:cTn id="49" dur="500" fill="hold"/>
                                        <p:tgtEl>
                                          <p:spTgt spid="22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2">
                                            <p:txEl>
                                              <p:pRg st="8" end="8"/>
                                            </p:txEl>
                                          </p:spTgt>
                                        </p:tgtEl>
                                        <p:attrNameLst>
                                          <p:attrName>style.visibility</p:attrName>
                                        </p:attrNameLst>
                                      </p:cBhvr>
                                      <p:to>
                                        <p:strVal val="visible"/>
                                      </p:to>
                                    </p:set>
                                    <p:anim calcmode="lin" valueType="num">
                                      <p:cBhvr additive="base">
                                        <p:cTn id="55" dur="500" fill="hold"/>
                                        <p:tgtEl>
                                          <p:spTgt spid="22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Trauma Training Facilitator’s Toolkit</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a:t>
            </a:r>
            <a:r>
              <a:rPr lang="en-US" dirty="0">
                <a:hlinkClick r:id="rId2"/>
              </a:rPr>
              <a:t>://</a:t>
            </a:r>
            <a:r>
              <a:rPr lang="en-US" dirty="0" smtClean="0">
                <a:hlinkClick r:id="rId2"/>
              </a:rPr>
              <a:t>ciscentraltexas.org/wp-content/uploads/2017/06/Trauma-Training-Toolkit-8-29-2016.pdf</a:t>
            </a:r>
            <a:endParaRPr lang="en-US" dirty="0" smtClean="0"/>
          </a:p>
          <a:p>
            <a:endParaRPr lang="en-US" dirty="0"/>
          </a:p>
        </p:txBody>
      </p:sp>
    </p:spTree>
    <p:extLst>
      <p:ext uri="{BB962C8B-B14F-4D97-AF65-F5344CB8AC3E}">
        <p14:creationId xmlns:p14="http://schemas.microsoft.com/office/powerpoint/2010/main" val="4103301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838200" y="335757"/>
            <a:ext cx="10421257" cy="142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Important Notice: </a:t>
            </a:r>
            <a:r>
              <a:rPr lang="en-US" dirty="0"/>
              <a:t> The Trauma Training for Educators video works best on Mozilla Firefox.  You may encounter problems with Google, Internet Explorer, etc. If the direct link does not work properly – Copy and paste the URL address below into your Firefox browser, rather than just clicking on the link.  The link may not bring up both the audio and visual portions of the video</a:t>
            </a:r>
            <a:r>
              <a:rPr lang="en-US" dirty="0" smtClean="0"/>
              <a:t>.</a:t>
            </a:r>
            <a:endParaRPr lang="en-US" dirty="0"/>
          </a:p>
          <a:p>
            <a:pPr algn="ctr"/>
            <a:endParaRPr lang="en-US" dirty="0"/>
          </a:p>
        </p:txBody>
      </p:sp>
      <p:sp>
        <p:nvSpPr>
          <p:cNvPr id="11" name="Content Placeholder 10"/>
          <p:cNvSpPr>
            <a:spLocks noGrp="1"/>
          </p:cNvSpPr>
          <p:nvPr>
            <p:ph idx="1"/>
          </p:nvPr>
        </p:nvSpPr>
        <p:spPr/>
        <p:txBody>
          <a:bodyPr/>
          <a:lstStyle/>
          <a:p>
            <a:pPr marL="0" indent="0">
              <a:buNone/>
            </a:pPr>
            <a:r>
              <a:rPr lang="en-US" dirty="0" smtClean="0">
                <a:hlinkClick r:id="rId2"/>
              </a:rPr>
              <a:t>http</a:t>
            </a:r>
            <a:r>
              <a:rPr lang="en-US" dirty="0">
                <a:hlinkClick r:id="rId2"/>
              </a:rPr>
              <a:t>://</a:t>
            </a:r>
            <a:r>
              <a:rPr lang="en-US" dirty="0" smtClean="0">
                <a:hlinkClick r:id="rId2"/>
              </a:rPr>
              <a:t>ciscentraltexas.org/Trauma_Training_For_Educators/index.htm</a:t>
            </a:r>
            <a:endParaRPr lang="en-US" dirty="0" smtClean="0"/>
          </a:p>
          <a:p>
            <a:pPr marL="0" indent="0">
              <a:buNone/>
            </a:pPr>
            <a:endParaRPr lang="en-US" dirty="0" smtClean="0"/>
          </a:p>
          <a:p>
            <a:pPr marL="0" indent="0">
              <a:buNone/>
            </a:pPr>
            <a:endParaRPr lang="en-US" dirty="0"/>
          </a:p>
        </p:txBody>
      </p:sp>
      <p:pic>
        <p:nvPicPr>
          <p:cNvPr id="12" name="Picture 11"/>
          <p:cNvPicPr>
            <a:picLocks noChangeAspect="1"/>
          </p:cNvPicPr>
          <p:nvPr/>
        </p:nvPicPr>
        <p:blipFill>
          <a:blip r:embed="rId3"/>
          <a:stretch>
            <a:fillRect/>
          </a:stretch>
        </p:blipFill>
        <p:spPr>
          <a:xfrm>
            <a:off x="1442627" y="2264229"/>
            <a:ext cx="8502833" cy="4593771"/>
          </a:xfrm>
          <a:prstGeom prst="rect">
            <a:avLst/>
          </a:prstGeom>
        </p:spPr>
      </p:pic>
    </p:spTree>
    <p:extLst>
      <p:ext uri="{BB962C8B-B14F-4D97-AF65-F5344CB8AC3E}">
        <p14:creationId xmlns:p14="http://schemas.microsoft.com/office/powerpoint/2010/main" val="1012962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37263" y="338364"/>
            <a:ext cx="10616537" cy="5735728"/>
          </a:xfrm>
          <a:prstGeom prst="rect">
            <a:avLst/>
          </a:prstGeom>
        </p:spPr>
      </p:pic>
    </p:spTree>
    <p:extLst>
      <p:ext uri="{BB962C8B-B14F-4D97-AF65-F5344CB8AC3E}">
        <p14:creationId xmlns:p14="http://schemas.microsoft.com/office/powerpoint/2010/main" val="1188226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In teaching you can't do the bloom stuf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49" y="378112"/>
            <a:ext cx="9893301" cy="64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130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Trauma Toolkit</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a:t>
            </a:r>
            <a:r>
              <a:rPr lang="en-US" dirty="0" smtClean="0">
                <a:hlinkClick r:id="rId2"/>
              </a:rPr>
              <a:t>wmich.edu/sites/default/files/attachments/u57/2013/child-trauma-toolkit.pdf</a:t>
            </a:r>
            <a:endParaRPr lang="en-US" dirty="0" smtClean="0"/>
          </a:p>
          <a:p>
            <a:endParaRPr lang="en-US" dirty="0"/>
          </a:p>
        </p:txBody>
      </p:sp>
    </p:spTree>
    <p:extLst>
      <p:ext uri="{BB962C8B-B14F-4D97-AF65-F5344CB8AC3E}">
        <p14:creationId xmlns:p14="http://schemas.microsoft.com/office/powerpoint/2010/main" val="41076589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473"/>
          </a:xfrm>
        </p:spPr>
        <p:txBody>
          <a:bodyPr>
            <a:normAutofit fontScale="90000"/>
          </a:bodyPr>
          <a:lstStyle/>
          <a:p>
            <a:r>
              <a:rPr lang="en-US" dirty="0" smtClean="0"/>
              <a:t>Where’s the Science Behind This?</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95ovIJ3dsNk"/>
          <p:cNvPicPr>
            <a:picLocks noRot="1" noChangeAspect="1"/>
          </p:cNvPicPr>
          <p:nvPr>
            <a:videoFile r:link="rId1"/>
          </p:nvPr>
        </p:nvPicPr>
        <p:blipFill>
          <a:blip r:embed="rId3"/>
          <a:stretch>
            <a:fillRect/>
          </a:stretch>
        </p:blipFill>
        <p:spPr>
          <a:xfrm>
            <a:off x="1653645" y="1300348"/>
            <a:ext cx="8833381" cy="5162365"/>
          </a:xfrm>
          <a:prstGeom prst="rect">
            <a:avLst/>
          </a:prstGeom>
        </p:spPr>
      </p:pic>
    </p:spTree>
    <p:extLst>
      <p:ext uri="{BB962C8B-B14F-4D97-AF65-F5344CB8AC3E}">
        <p14:creationId xmlns:p14="http://schemas.microsoft.com/office/powerpoint/2010/main" val="34202398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t>
            </a:r>
            <a:r>
              <a:rPr lang="en-US" dirty="0"/>
              <a:t>S</a:t>
            </a:r>
            <a:r>
              <a:rPr lang="en-US" dirty="0" smtClean="0"/>
              <a:t>upport Staff</a:t>
            </a:r>
            <a:endParaRPr lang="en-US" dirty="0"/>
          </a:p>
        </p:txBody>
      </p:sp>
      <p:sp>
        <p:nvSpPr>
          <p:cNvPr id="3" name="Content Placeholder 2"/>
          <p:cNvSpPr>
            <a:spLocks noGrp="1"/>
          </p:cNvSpPr>
          <p:nvPr>
            <p:ph idx="1"/>
          </p:nvPr>
        </p:nvSpPr>
        <p:spPr/>
        <p:txBody>
          <a:bodyPr/>
          <a:lstStyle/>
          <a:p>
            <a:r>
              <a:rPr lang="en-US" dirty="0" smtClean="0"/>
              <a:t>Provide training for your staff</a:t>
            </a:r>
          </a:p>
          <a:p>
            <a:r>
              <a:rPr lang="en-US" dirty="0" smtClean="0"/>
              <a:t>Let staff know what you believe</a:t>
            </a:r>
          </a:p>
          <a:p>
            <a:r>
              <a:rPr lang="en-US" dirty="0" smtClean="0"/>
              <a:t>Require ‘sensory corners’ in every classroom</a:t>
            </a:r>
          </a:p>
          <a:p>
            <a:r>
              <a:rPr lang="en-US" dirty="0" smtClean="0"/>
              <a:t>Establish a school sensory room</a:t>
            </a:r>
          </a:p>
          <a:p>
            <a:r>
              <a:rPr lang="en-US" dirty="0" smtClean="0"/>
              <a:t>Evaluate PBIS staff perceptions and system effectiveness</a:t>
            </a:r>
          </a:p>
          <a:p>
            <a:r>
              <a:rPr lang="en-US" dirty="0" smtClean="0"/>
              <a:t>Explore  the culture of Mindfulness as a staff</a:t>
            </a:r>
          </a:p>
          <a:p>
            <a:r>
              <a:rPr lang="en-US" dirty="0" smtClean="0"/>
              <a:t>Ongoing PD/book study</a:t>
            </a:r>
          </a:p>
          <a:p>
            <a:pPr marL="0" indent="0">
              <a:buNone/>
            </a:pPr>
            <a:endParaRPr lang="en-US" dirty="0"/>
          </a:p>
        </p:txBody>
      </p:sp>
    </p:spTree>
    <p:extLst>
      <p:ext uri="{BB962C8B-B14F-4D97-AF65-F5344CB8AC3E}">
        <p14:creationId xmlns:p14="http://schemas.microsoft.com/office/powerpoint/2010/main" val="41251930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Resources for </a:t>
            </a:r>
            <a:r>
              <a:rPr lang="en-US" dirty="0" err="1" smtClean="0"/>
              <a:t>Inservice</a:t>
            </a:r>
            <a:r>
              <a:rPr lang="en-US" dirty="0" smtClean="0"/>
              <a:t> Week</a:t>
            </a:r>
            <a:endParaRPr lang="en-US" dirty="0"/>
          </a:p>
        </p:txBody>
      </p:sp>
      <p:sp>
        <p:nvSpPr>
          <p:cNvPr id="3" name="Content Placeholder 2"/>
          <p:cNvSpPr>
            <a:spLocks noGrp="1"/>
          </p:cNvSpPr>
          <p:nvPr>
            <p:ph idx="1"/>
          </p:nvPr>
        </p:nvSpPr>
        <p:spPr/>
        <p:txBody>
          <a:bodyPr>
            <a:normAutofit/>
          </a:bodyPr>
          <a:lstStyle/>
          <a:p>
            <a:r>
              <a:rPr lang="en-US" dirty="0" smtClean="0"/>
              <a:t>ACES power points and related activities</a:t>
            </a:r>
          </a:p>
          <a:p>
            <a:r>
              <a:rPr lang="en-US" dirty="0" smtClean="0"/>
              <a:t>Child Trauma Toolkit</a:t>
            </a:r>
          </a:p>
          <a:p>
            <a:r>
              <a:rPr lang="en-US" dirty="0" smtClean="0"/>
              <a:t>Pages 12-36 of the Facilitators toolkit</a:t>
            </a:r>
          </a:p>
          <a:p>
            <a:r>
              <a:rPr lang="en-US" dirty="0" smtClean="0"/>
              <a:t>Videos</a:t>
            </a:r>
          </a:p>
          <a:p>
            <a:pPr lvl="1"/>
            <a:r>
              <a:rPr lang="en-US" dirty="0"/>
              <a:t>Trauma Training ‘moving’ power point</a:t>
            </a:r>
          </a:p>
          <a:p>
            <a:pPr lvl="1"/>
            <a:r>
              <a:rPr lang="en-US" dirty="0" smtClean="0"/>
              <a:t>Ted Talk with Nadine Burke Harris</a:t>
            </a:r>
          </a:p>
          <a:p>
            <a:pPr lvl="1"/>
            <a:r>
              <a:rPr lang="en-US" dirty="0" smtClean="0"/>
              <a:t>Just </a:t>
            </a:r>
            <a:r>
              <a:rPr lang="en-US" dirty="0"/>
              <a:t>Breathe, trailer and movie</a:t>
            </a:r>
          </a:p>
          <a:p>
            <a:pPr lvl="1"/>
            <a:r>
              <a:rPr lang="en-US" dirty="0" smtClean="0"/>
              <a:t>Room to Breathe, movie</a:t>
            </a:r>
          </a:p>
          <a:p>
            <a:pPr lvl="1"/>
            <a:r>
              <a:rPr lang="en-US" dirty="0" smtClean="0"/>
              <a:t>Paper Tigers, movie</a:t>
            </a:r>
          </a:p>
          <a:p>
            <a:pPr lvl="1"/>
            <a:endParaRPr lang="en-US" dirty="0"/>
          </a:p>
        </p:txBody>
      </p:sp>
    </p:spTree>
    <p:extLst>
      <p:ext uri="{BB962C8B-B14F-4D97-AF65-F5344CB8AC3E}">
        <p14:creationId xmlns:p14="http://schemas.microsoft.com/office/powerpoint/2010/main" val="42531798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PBIS Systems</a:t>
            </a:r>
            <a:endParaRPr lang="en-US" dirty="0"/>
          </a:p>
        </p:txBody>
      </p:sp>
      <p:sp>
        <p:nvSpPr>
          <p:cNvPr id="3" name="Content Placeholder 2"/>
          <p:cNvSpPr>
            <a:spLocks noGrp="1"/>
          </p:cNvSpPr>
          <p:nvPr>
            <p:ph idx="1"/>
          </p:nvPr>
        </p:nvSpPr>
        <p:spPr/>
        <p:txBody>
          <a:bodyPr>
            <a:normAutofit/>
          </a:bodyPr>
          <a:lstStyle/>
          <a:p>
            <a:r>
              <a:rPr lang="en-US" sz="3600" dirty="0" smtClean="0"/>
              <a:t>PBIS Fall Checklist</a:t>
            </a:r>
          </a:p>
          <a:p>
            <a:pPr marL="0" indent="0">
              <a:buNone/>
            </a:pPr>
            <a:endParaRPr lang="en-US" sz="1200" dirty="0" smtClean="0"/>
          </a:p>
          <a:p>
            <a:r>
              <a:rPr lang="en-US" sz="3600" dirty="0" smtClean="0"/>
              <a:t>PBIS </a:t>
            </a:r>
            <a:r>
              <a:rPr lang="en-US" sz="3600" dirty="0"/>
              <a:t>Self Assessment Survey (SAS</a:t>
            </a:r>
            <a:r>
              <a:rPr lang="en-US" sz="3600" dirty="0" smtClean="0"/>
              <a:t>)</a:t>
            </a:r>
          </a:p>
          <a:p>
            <a:pPr marL="0" indent="0">
              <a:buNone/>
            </a:pPr>
            <a:endParaRPr lang="en-US" sz="1400" dirty="0"/>
          </a:p>
          <a:p>
            <a:r>
              <a:rPr lang="en-US" sz="3600" dirty="0" smtClean="0"/>
              <a:t>School-wide Evaluation Tool (SET)</a:t>
            </a:r>
          </a:p>
          <a:p>
            <a:pPr marL="0" indent="0">
              <a:buNone/>
            </a:pPr>
            <a:endParaRPr lang="en-US" sz="3600" dirty="0" smtClean="0"/>
          </a:p>
        </p:txBody>
      </p:sp>
      <p:pic>
        <p:nvPicPr>
          <p:cNvPr id="4" name="Picture 3" descr="Wright-Stuff Music » MTEC2011 Part 2 – My Present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458" y="3750129"/>
            <a:ext cx="4238625" cy="2667000"/>
          </a:xfrm>
          <a:prstGeom prst="rect">
            <a:avLst/>
          </a:prstGeom>
        </p:spPr>
      </p:pic>
    </p:spTree>
    <p:extLst>
      <p:ext uri="{BB962C8B-B14F-4D97-AF65-F5344CB8AC3E}">
        <p14:creationId xmlns:p14="http://schemas.microsoft.com/office/powerpoint/2010/main" val="1018936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Inservice</a:t>
            </a:r>
            <a:r>
              <a:rPr lang="en-US" dirty="0" smtClean="0"/>
              <a:t> Week</a:t>
            </a:r>
            <a:endParaRPr lang="en-US" dirty="0"/>
          </a:p>
        </p:txBody>
      </p:sp>
      <p:sp>
        <p:nvSpPr>
          <p:cNvPr id="3" name="Content Placeholder 2"/>
          <p:cNvSpPr>
            <a:spLocks noGrp="1"/>
          </p:cNvSpPr>
          <p:nvPr>
            <p:ph idx="1"/>
          </p:nvPr>
        </p:nvSpPr>
        <p:spPr/>
        <p:txBody>
          <a:bodyPr/>
          <a:lstStyle/>
          <a:p>
            <a:r>
              <a:rPr lang="en-US" sz="3600" dirty="0"/>
              <a:t>W</a:t>
            </a:r>
            <a:r>
              <a:rPr lang="en-US" sz="3600" dirty="0" smtClean="0"/>
              <a:t>hat are your ideas for sharing the following with staff?</a:t>
            </a:r>
          </a:p>
          <a:p>
            <a:pPr lvl="1"/>
            <a:r>
              <a:rPr lang="en-US" sz="3200" dirty="0" smtClean="0"/>
              <a:t>ACEs</a:t>
            </a:r>
          </a:p>
          <a:p>
            <a:pPr lvl="1"/>
            <a:r>
              <a:rPr lang="en-US" sz="3200" dirty="0" smtClean="0"/>
              <a:t>Trauma-Informed Practices</a:t>
            </a:r>
          </a:p>
          <a:p>
            <a:pPr lvl="1"/>
            <a:r>
              <a:rPr lang="en-US" sz="3200" dirty="0" smtClean="0"/>
              <a:t>PBIS</a:t>
            </a:r>
          </a:p>
          <a:p>
            <a:pPr lvl="1"/>
            <a:endParaRPr lang="en-US" dirty="0"/>
          </a:p>
        </p:txBody>
      </p:sp>
      <p:pic>
        <p:nvPicPr>
          <p:cNvPr id="4" name="Picture 3" descr="Una tiza y tú: Diseño de Proyectos I: Aclarando concept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185" y="3510642"/>
            <a:ext cx="5410200" cy="3175000"/>
          </a:xfrm>
          <a:prstGeom prst="rect">
            <a:avLst/>
          </a:prstGeom>
        </p:spPr>
      </p:pic>
    </p:spTree>
    <p:extLst>
      <p:ext uri="{BB962C8B-B14F-4D97-AF65-F5344CB8AC3E}">
        <p14:creationId xmlns:p14="http://schemas.microsoft.com/office/powerpoint/2010/main" val="2560795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you as a disciplinarian?</a:t>
            </a:r>
            <a:endParaRPr lang="en-US" dirty="0"/>
          </a:p>
        </p:txBody>
      </p:sp>
      <p:sp>
        <p:nvSpPr>
          <p:cNvPr id="3" name="Content Placeholder 2"/>
          <p:cNvSpPr>
            <a:spLocks noGrp="1"/>
          </p:cNvSpPr>
          <p:nvPr>
            <p:ph idx="1"/>
          </p:nvPr>
        </p:nvSpPr>
        <p:spPr/>
        <p:txBody>
          <a:bodyPr/>
          <a:lstStyle/>
          <a:p>
            <a:r>
              <a:rPr lang="en-US" dirty="0" smtClean="0"/>
              <a:t>How do you communicate this?</a:t>
            </a:r>
          </a:p>
          <a:p>
            <a:r>
              <a:rPr lang="en-US" dirty="0" smtClean="0"/>
              <a:t>Design a very brief presentation for your staff on who you are as a disciplinarian.  This can be a power point, a story, an article, etc.</a:t>
            </a:r>
          </a:p>
          <a:p>
            <a:endParaRPr lang="en-US" dirty="0"/>
          </a:p>
          <a:p>
            <a:pPr marL="0" indent="0">
              <a:buNone/>
            </a:pPr>
            <a:r>
              <a:rPr lang="en-US" dirty="0" smtClean="0"/>
              <a:t>Please be prepared to share your presentation with you’re the admin. team when we come back together on the 21</a:t>
            </a:r>
            <a:r>
              <a:rPr lang="en-US" baseline="30000" dirty="0" smtClean="0"/>
              <a:t>st</a:t>
            </a:r>
            <a:r>
              <a:rPr lang="en-US" dirty="0"/>
              <a:t>.</a:t>
            </a:r>
          </a:p>
        </p:txBody>
      </p:sp>
    </p:spTree>
    <p:extLst>
      <p:ext uri="{BB962C8B-B14F-4D97-AF65-F5344CB8AC3E}">
        <p14:creationId xmlns:p14="http://schemas.microsoft.com/office/powerpoint/2010/main" val="3368955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Growth and Evaluation</a:t>
            </a:r>
            <a:endParaRPr lang="en-US" dirty="0"/>
          </a:p>
        </p:txBody>
      </p:sp>
      <p:sp>
        <p:nvSpPr>
          <p:cNvPr id="3" name="Content Placeholder 2"/>
          <p:cNvSpPr>
            <a:spLocks noGrp="1"/>
          </p:cNvSpPr>
          <p:nvPr>
            <p:ph idx="1"/>
          </p:nvPr>
        </p:nvSpPr>
        <p:spPr/>
        <p:txBody>
          <a:bodyPr/>
          <a:lstStyle/>
          <a:p>
            <a:pPr>
              <a:lnSpc>
                <a:spcPct val="150000"/>
              </a:lnSpc>
            </a:pPr>
            <a:r>
              <a:rPr lang="en-US" sz="3600" dirty="0" smtClean="0"/>
              <a:t>Table of Contents</a:t>
            </a:r>
          </a:p>
          <a:p>
            <a:pPr>
              <a:lnSpc>
                <a:spcPct val="150000"/>
              </a:lnSpc>
            </a:pPr>
            <a:r>
              <a:rPr lang="en-US" sz="3600" dirty="0" smtClean="0"/>
              <a:t>A Closer Look at Forms</a:t>
            </a:r>
          </a:p>
          <a:p>
            <a:pPr>
              <a:lnSpc>
                <a:spcPct val="150000"/>
              </a:lnSpc>
            </a:pPr>
            <a:r>
              <a:rPr lang="en-US" sz="3600" dirty="0" smtClean="0"/>
              <a:t>Frontline Update</a:t>
            </a:r>
          </a:p>
          <a:p>
            <a:endParaRPr lang="en-US" dirty="0"/>
          </a:p>
        </p:txBody>
      </p:sp>
      <p:pic>
        <p:nvPicPr>
          <p:cNvPr id="5" name="Picture 4" descr="Blogging | ETMOOC Blog Hu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300" y="2670629"/>
            <a:ext cx="4648200" cy="3098800"/>
          </a:xfrm>
          <a:prstGeom prst="rect">
            <a:avLst/>
          </a:prstGeom>
        </p:spPr>
      </p:pic>
    </p:spTree>
    <p:extLst>
      <p:ext uri="{BB962C8B-B14F-4D97-AF65-F5344CB8AC3E}">
        <p14:creationId xmlns:p14="http://schemas.microsoft.com/office/powerpoint/2010/main" val="41635007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of August 21</a:t>
            </a:r>
            <a:r>
              <a:rPr lang="en-US" baseline="30000" dirty="0" smtClean="0"/>
              <a:t>st</a:t>
            </a:r>
            <a:r>
              <a:rPr lang="en-US" dirty="0" smtClean="0"/>
              <a:t> </a:t>
            </a:r>
            <a:endParaRPr lang="en-US" dirty="0"/>
          </a:p>
        </p:txBody>
      </p:sp>
      <p:sp>
        <p:nvSpPr>
          <p:cNvPr id="3" name="Content Placeholder 2"/>
          <p:cNvSpPr>
            <a:spLocks noGrp="1"/>
          </p:cNvSpPr>
          <p:nvPr>
            <p:ph idx="1"/>
          </p:nvPr>
        </p:nvSpPr>
        <p:spPr/>
        <p:txBody>
          <a:bodyPr/>
          <a:lstStyle/>
          <a:p>
            <a:r>
              <a:rPr lang="en-US" dirty="0" smtClean="0"/>
              <a:t>Frontline</a:t>
            </a:r>
          </a:p>
          <a:p>
            <a:r>
              <a:rPr lang="en-US" dirty="0" smtClean="0"/>
              <a:t>PLC Update</a:t>
            </a:r>
          </a:p>
          <a:p>
            <a:r>
              <a:rPr lang="en-US" dirty="0" smtClean="0"/>
              <a:t>Strategic Monitoring Plans</a:t>
            </a:r>
          </a:p>
          <a:p>
            <a:r>
              <a:rPr lang="en-US" dirty="0" smtClean="0"/>
              <a:t>Nuts </a:t>
            </a:r>
            <a:r>
              <a:rPr lang="en-US" smtClean="0"/>
              <a:t>and Bolts</a:t>
            </a:r>
            <a:endParaRPr lang="en-US" dirty="0"/>
          </a:p>
        </p:txBody>
      </p:sp>
    </p:spTree>
    <p:extLst>
      <p:ext uri="{BB962C8B-B14F-4D97-AF65-F5344CB8AC3E}">
        <p14:creationId xmlns:p14="http://schemas.microsoft.com/office/powerpoint/2010/main" val="3031783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a:t>
            </a:r>
            <a:r>
              <a:rPr lang="en-US" dirty="0"/>
              <a:t>T</a:t>
            </a:r>
            <a:r>
              <a:rPr lang="en-US" dirty="0" smtClean="0"/>
              <a:t>his Session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3600" dirty="0" smtClean="0"/>
              <a:t>Briefly review ACEs/trauma information</a:t>
            </a:r>
          </a:p>
          <a:p>
            <a:pPr marL="514350" indent="-514350">
              <a:buFont typeface="+mj-lt"/>
              <a:buAutoNum type="arabicPeriod"/>
            </a:pPr>
            <a:r>
              <a:rPr lang="en-US" sz="3600" dirty="0" smtClean="0"/>
              <a:t>Learn more about effective, trauma-informed practices</a:t>
            </a:r>
          </a:p>
          <a:p>
            <a:pPr marL="514350" indent="-514350">
              <a:buFont typeface="+mj-lt"/>
              <a:buAutoNum type="arabicPeriod"/>
            </a:pPr>
            <a:r>
              <a:rPr lang="en-US" sz="3600" dirty="0" smtClean="0"/>
              <a:t>Learn about resources that are available to you and your staff</a:t>
            </a:r>
          </a:p>
          <a:p>
            <a:pPr marL="514350" indent="-514350">
              <a:buFont typeface="+mj-lt"/>
              <a:buAutoNum type="arabicPeriod"/>
            </a:pPr>
            <a:endParaRPr lang="en-US" sz="3600"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40378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Part I</a:t>
            </a:r>
            <a:endParaRPr lang="en-US" sz="4800" b="1"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4800" dirty="0" smtClean="0"/>
              <a:t>A Quick Review</a:t>
            </a:r>
          </a:p>
          <a:p>
            <a:pPr marL="0" indent="0" algn="ctr">
              <a:buNone/>
            </a:pPr>
            <a:endParaRPr lang="en-US" sz="4800" dirty="0"/>
          </a:p>
          <a:p>
            <a:pPr marL="0" indent="0" algn="ctr">
              <a:buNone/>
            </a:pPr>
            <a:endParaRPr lang="en-US" sz="4800" dirty="0" smtClean="0"/>
          </a:p>
          <a:p>
            <a:pPr marL="0" indent="0" algn="ctr">
              <a:buNone/>
            </a:pPr>
            <a:endParaRPr lang="en-US" sz="4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518791" y="4001294"/>
            <a:ext cx="2933700" cy="1649730"/>
          </a:xfrm>
          <a:prstGeom prst="rect">
            <a:avLst/>
          </a:prstGeom>
        </p:spPr>
      </p:pic>
    </p:spTree>
    <p:extLst>
      <p:ext uri="{BB962C8B-B14F-4D97-AF65-F5344CB8AC3E}">
        <p14:creationId xmlns:p14="http://schemas.microsoft.com/office/powerpoint/2010/main" val="3971157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Using a “Trauma Lens”</a:t>
            </a:r>
            <a:endParaRPr lang="en-US" b="1" dirty="0"/>
          </a:p>
        </p:txBody>
      </p:sp>
      <p:sp>
        <p:nvSpPr>
          <p:cNvPr id="3" name="Content Placeholder 2"/>
          <p:cNvSpPr>
            <a:spLocks noGrp="1"/>
          </p:cNvSpPr>
          <p:nvPr>
            <p:ph idx="1"/>
          </p:nvPr>
        </p:nvSpPr>
        <p:spPr>
          <a:xfrm>
            <a:off x="838200" y="1825624"/>
            <a:ext cx="10515600" cy="4798199"/>
          </a:xfrm>
        </p:spPr>
        <p:txBody>
          <a:bodyPr>
            <a:normAutofit fontScale="92500" lnSpcReduction="10000"/>
          </a:bodyPr>
          <a:lstStyle/>
          <a:p>
            <a:pPr marL="0" indent="0">
              <a:buNone/>
            </a:pPr>
            <a:r>
              <a:rPr lang="en-US" sz="3200" b="1" dirty="0" smtClean="0"/>
              <a:t>A </a:t>
            </a:r>
            <a:r>
              <a:rPr lang="en-US" sz="3200" b="1" dirty="0"/>
              <a:t>shift in perspective… </a:t>
            </a:r>
          </a:p>
          <a:p>
            <a:r>
              <a:rPr lang="en-US" sz="3600" dirty="0"/>
              <a:t>From </a:t>
            </a:r>
            <a:r>
              <a:rPr lang="en-US" sz="3600" i="1" dirty="0"/>
              <a:t>“What is wrong with this student?” </a:t>
            </a:r>
            <a:endParaRPr lang="en-US" sz="3600" i="1" dirty="0" smtClean="0"/>
          </a:p>
          <a:p>
            <a:endParaRPr lang="en-US" i="1" dirty="0"/>
          </a:p>
          <a:p>
            <a:endParaRPr lang="en-US" i="1" dirty="0" smtClean="0"/>
          </a:p>
          <a:p>
            <a:endParaRPr lang="en-US" i="1" dirty="0"/>
          </a:p>
          <a:p>
            <a:endParaRPr lang="en-US" dirty="0" smtClean="0"/>
          </a:p>
          <a:p>
            <a:endParaRPr lang="en-US" dirty="0"/>
          </a:p>
          <a:p>
            <a:endParaRPr lang="en-US" dirty="0" smtClean="0"/>
          </a:p>
          <a:p>
            <a:endParaRPr lang="en-US" dirty="0"/>
          </a:p>
          <a:p>
            <a:r>
              <a:rPr lang="en-US" sz="3600" dirty="0"/>
              <a:t>To </a:t>
            </a:r>
            <a:r>
              <a:rPr lang="en-US" sz="3600" i="1" dirty="0"/>
              <a:t>“What has this student been through?” </a:t>
            </a:r>
            <a:endParaRPr lang="en-US" sz="3600" dirty="0"/>
          </a:p>
        </p:txBody>
      </p:sp>
      <p:pic>
        <p:nvPicPr>
          <p:cNvPr id="4" name="Picture 3"/>
          <p:cNvPicPr>
            <a:picLocks noChangeAspect="1"/>
          </p:cNvPicPr>
          <p:nvPr/>
        </p:nvPicPr>
        <p:blipFill>
          <a:blip r:embed="rId2"/>
          <a:stretch>
            <a:fillRect/>
          </a:stretch>
        </p:blipFill>
        <p:spPr>
          <a:xfrm>
            <a:off x="2720897" y="3109462"/>
            <a:ext cx="6372399" cy="2555667"/>
          </a:xfrm>
          <a:prstGeom prst="rect">
            <a:avLst/>
          </a:prstGeom>
        </p:spPr>
      </p:pic>
    </p:spTree>
    <p:extLst>
      <p:ext uri="{BB962C8B-B14F-4D97-AF65-F5344CB8AC3E}">
        <p14:creationId xmlns:p14="http://schemas.microsoft.com/office/powerpoint/2010/main" val="1943939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an ACE Score?</a:t>
            </a:r>
            <a:endParaRPr lang="en-US" b="1" dirty="0"/>
          </a:p>
        </p:txBody>
      </p:sp>
      <p:sp>
        <p:nvSpPr>
          <p:cNvPr id="3" name="Content Placeholder 2"/>
          <p:cNvSpPr>
            <a:spLocks noGrp="1"/>
          </p:cNvSpPr>
          <p:nvPr>
            <p:ph idx="1"/>
          </p:nvPr>
        </p:nvSpPr>
        <p:spPr/>
        <p:txBody>
          <a:bodyPr/>
          <a:lstStyle/>
          <a:p>
            <a:r>
              <a:rPr lang="en-US" sz="3600" dirty="0" smtClean="0"/>
              <a:t>An </a:t>
            </a:r>
            <a:r>
              <a:rPr lang="en-US" sz="3600" dirty="0"/>
              <a:t>ACE score is a tally of different types of abuse, neglect, and other hallmarks of a rough childhood. </a:t>
            </a:r>
          </a:p>
          <a:p>
            <a:endParaRPr lang="en-US" sz="800" dirty="0"/>
          </a:p>
          <a:p>
            <a:r>
              <a:rPr lang="en-US" sz="3600" dirty="0" smtClean="0"/>
              <a:t>According </a:t>
            </a:r>
            <a:r>
              <a:rPr lang="en-US" sz="3600" dirty="0"/>
              <a:t>to the Adverse Childhood Experiences study, the rougher your childhood, the higher your score is likely to be and the higher your risk for later health problems. </a:t>
            </a:r>
          </a:p>
          <a:p>
            <a:endParaRPr lang="en-US" dirty="0"/>
          </a:p>
        </p:txBody>
      </p:sp>
    </p:spTree>
    <p:extLst>
      <p:ext uri="{BB962C8B-B14F-4D97-AF65-F5344CB8AC3E}">
        <p14:creationId xmlns:p14="http://schemas.microsoft.com/office/powerpoint/2010/main" val="406168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Fight, Flight &amp; Freeze; What do These Look Like in </a:t>
            </a:r>
            <a:br>
              <a:rPr lang="en-US" b="1" dirty="0" smtClean="0"/>
            </a:br>
            <a:r>
              <a:rPr lang="en-US" b="1" dirty="0" smtClean="0"/>
              <a:t>Children?</a:t>
            </a:r>
            <a:endParaRPr lang="en-US" b="1" dirty="0"/>
          </a:p>
        </p:txBody>
      </p:sp>
      <p:sp>
        <p:nvSpPr>
          <p:cNvPr id="3" name="Content Placeholder 2"/>
          <p:cNvSpPr>
            <a:spLocks noGrp="1"/>
          </p:cNvSpPr>
          <p:nvPr>
            <p:ph idx="1"/>
          </p:nvPr>
        </p:nvSpPr>
        <p:spPr>
          <a:xfrm>
            <a:off x="838200" y="1825624"/>
            <a:ext cx="10515600" cy="4664385"/>
          </a:xfrm>
        </p:spPr>
        <p:txBody>
          <a:bodyPr>
            <a:normAutofit lnSpcReduction="10000"/>
          </a:bodyPr>
          <a:lstStyle/>
          <a:p>
            <a:pPr lvl="1"/>
            <a:r>
              <a:rPr lang="en-US" sz="3200" b="1" dirty="0" smtClean="0">
                <a:solidFill>
                  <a:srgbClr val="0070C0"/>
                </a:solidFill>
              </a:rPr>
              <a:t>FIGHT </a:t>
            </a:r>
          </a:p>
          <a:p>
            <a:pPr lvl="2"/>
            <a:r>
              <a:rPr lang="en-US" sz="3200" dirty="0" smtClean="0"/>
              <a:t>Hyperactivity</a:t>
            </a:r>
            <a:r>
              <a:rPr lang="en-US" sz="3200" dirty="0"/>
              <a:t>, verbal aggression, oppositional behavior, limit testing, physical aggression, “bouncing off the walls” </a:t>
            </a:r>
          </a:p>
          <a:p>
            <a:pPr lvl="1"/>
            <a:endParaRPr lang="en-US" sz="800" dirty="0"/>
          </a:p>
          <a:p>
            <a:pPr lvl="1"/>
            <a:r>
              <a:rPr lang="en-US" sz="3200" b="1" dirty="0">
                <a:solidFill>
                  <a:srgbClr val="0070C0"/>
                </a:solidFill>
              </a:rPr>
              <a:t>FLIGHT</a:t>
            </a:r>
            <a:r>
              <a:rPr lang="en-US" sz="3200" dirty="0">
                <a:solidFill>
                  <a:srgbClr val="0070C0"/>
                </a:solidFill>
              </a:rPr>
              <a:t> </a:t>
            </a:r>
            <a:endParaRPr lang="en-US" sz="3200" dirty="0" smtClean="0">
              <a:solidFill>
                <a:srgbClr val="0070C0"/>
              </a:solidFill>
            </a:endParaRPr>
          </a:p>
          <a:p>
            <a:pPr lvl="2"/>
            <a:r>
              <a:rPr lang="en-US" sz="3200" dirty="0" smtClean="0"/>
              <a:t>Withdrawal</a:t>
            </a:r>
            <a:r>
              <a:rPr lang="en-US" sz="3200" dirty="0"/>
              <a:t>, escaping, running away, self-isolation, avoidance </a:t>
            </a:r>
          </a:p>
          <a:p>
            <a:pPr lvl="1"/>
            <a:endParaRPr lang="en-US" sz="800" dirty="0"/>
          </a:p>
          <a:p>
            <a:pPr lvl="1"/>
            <a:r>
              <a:rPr lang="en-US" sz="3200" b="1" dirty="0">
                <a:solidFill>
                  <a:srgbClr val="0070C0"/>
                </a:solidFill>
              </a:rPr>
              <a:t>FREEZE </a:t>
            </a:r>
            <a:endParaRPr lang="en-US" sz="3200" b="1" dirty="0" smtClean="0">
              <a:solidFill>
                <a:srgbClr val="0070C0"/>
              </a:solidFill>
            </a:endParaRPr>
          </a:p>
          <a:p>
            <a:pPr lvl="2"/>
            <a:r>
              <a:rPr lang="en-US" sz="3200" dirty="0" smtClean="0"/>
              <a:t>Stilling</a:t>
            </a:r>
            <a:r>
              <a:rPr lang="en-US" sz="3200" dirty="0"/>
              <a:t>, watchfulness, looking dazed, daydreaming, forgetfulness, shutting down emotionally </a:t>
            </a:r>
          </a:p>
          <a:p>
            <a:pPr lvl="1"/>
            <a:endParaRPr lang="en-US" dirty="0"/>
          </a:p>
          <a:p>
            <a:endParaRPr lang="en-US" dirty="0"/>
          </a:p>
        </p:txBody>
      </p:sp>
    </p:spTree>
    <p:extLst>
      <p:ext uri="{BB962C8B-B14F-4D97-AF65-F5344CB8AC3E}">
        <p14:creationId xmlns:p14="http://schemas.microsoft.com/office/powerpoint/2010/main" val="195885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2572</Words>
  <Application>Microsoft Office PowerPoint</Application>
  <PresentationFormat>Widescreen</PresentationFormat>
  <Paragraphs>364</Paragraphs>
  <Slides>48</Slides>
  <Notes>13</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Calibri</vt:lpstr>
      <vt:lpstr>Calibri Light</vt:lpstr>
      <vt:lpstr>Comic Sans MS</vt:lpstr>
      <vt:lpstr>Courier New</vt:lpstr>
      <vt:lpstr>Gentium Basic</vt:lpstr>
      <vt:lpstr>Noto Sans Symbols</vt:lpstr>
      <vt:lpstr>Office Theme</vt:lpstr>
      <vt:lpstr>RTI At Work Institute</vt:lpstr>
      <vt:lpstr>ACEs/PBIS Continued</vt:lpstr>
      <vt:lpstr>Just Breathe</vt:lpstr>
      <vt:lpstr>PowerPoint Presentation</vt:lpstr>
      <vt:lpstr>Objectives For This Session</vt:lpstr>
      <vt:lpstr>Part I</vt:lpstr>
      <vt:lpstr>Using a “Trauma Lens”</vt:lpstr>
      <vt:lpstr>What is an ACE Score?</vt:lpstr>
      <vt:lpstr>Fight, Flight &amp; Freeze; What do These Look Like in  Children?</vt:lpstr>
      <vt:lpstr>Fight, Flight &amp; Freeze; What do These Look Like in  Children?</vt:lpstr>
      <vt:lpstr>What Might You Notice About Students?  </vt:lpstr>
      <vt:lpstr>What Might You Notice About Students?</vt:lpstr>
      <vt:lpstr>Common Triggers for Traumatized Children</vt:lpstr>
      <vt:lpstr>Positive Behavior and Intervention Supports</vt:lpstr>
      <vt:lpstr>PowerPoint Presentation</vt:lpstr>
      <vt:lpstr>4 Components of PBIS</vt:lpstr>
      <vt:lpstr>Part II, How Can We Respond Effectively?</vt:lpstr>
      <vt:lpstr>PowerPoint Presentation</vt:lpstr>
      <vt:lpstr>Room to Breathe</vt:lpstr>
      <vt:lpstr>PowerPoint Presentation</vt:lpstr>
      <vt:lpstr>PowerPoint Presentation</vt:lpstr>
      <vt:lpstr>PowerPoint Presentation</vt:lpstr>
      <vt:lpstr>PowerPoint Presentation</vt:lpstr>
      <vt:lpstr>PowerPoint Presentation</vt:lpstr>
      <vt:lpstr>A Note About Sensory Areas</vt:lpstr>
      <vt:lpstr>Compassionate Communication</vt:lpstr>
      <vt:lpstr>Empower Students Through Love and Logic</vt:lpstr>
      <vt:lpstr>PowerPoint Presentation</vt:lpstr>
      <vt:lpstr>PowerPoint Presentation</vt:lpstr>
      <vt:lpstr>School-Based Strategies &amp; Interventions</vt:lpstr>
      <vt:lpstr>PowerPoint Presentation</vt:lpstr>
      <vt:lpstr>PowerPoint Presentation</vt:lpstr>
      <vt:lpstr>PowerPoint Presentation</vt:lpstr>
      <vt:lpstr>PowerPoint Presentation</vt:lpstr>
      <vt:lpstr>PowerPoint Presentation</vt:lpstr>
      <vt:lpstr>Responsive Teacher Behaviors</vt:lpstr>
      <vt:lpstr>Trauma Training Facilitator’s Toolkit </vt:lpstr>
      <vt:lpstr>PowerPoint Presentation</vt:lpstr>
      <vt:lpstr>PowerPoint Presentation</vt:lpstr>
      <vt:lpstr>Childhood Trauma Toolkit</vt:lpstr>
      <vt:lpstr>Where’s the Science Behind This?</vt:lpstr>
      <vt:lpstr>How to Support Staff</vt:lpstr>
      <vt:lpstr>Training Resources for Inservice Week</vt:lpstr>
      <vt:lpstr>PBIS Systems</vt:lpstr>
      <vt:lpstr>Inservice Week</vt:lpstr>
      <vt:lpstr>Who are you as a disciplinarian?</vt:lpstr>
      <vt:lpstr>Professional Growth and Evaluation</vt:lpstr>
      <vt:lpstr>Preview of August 21st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image</dc:creator>
  <cp:lastModifiedBy>rstucky</cp:lastModifiedBy>
  <cp:revision>76</cp:revision>
  <cp:lastPrinted>2019-08-16T21:15:05Z</cp:lastPrinted>
  <dcterms:created xsi:type="dcterms:W3CDTF">2018-08-02T17:02:01Z</dcterms:created>
  <dcterms:modified xsi:type="dcterms:W3CDTF">2019-08-16T21:20:04Z</dcterms:modified>
</cp:coreProperties>
</file>