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80" r:id="rId20"/>
    <p:sldId id="275" r:id="rId21"/>
    <p:sldId id="304" r:id="rId22"/>
    <p:sldId id="308" r:id="rId23"/>
    <p:sldId id="276" r:id="rId24"/>
    <p:sldId id="277" r:id="rId25"/>
    <p:sldId id="296" r:id="rId26"/>
    <p:sldId id="297" r:id="rId27"/>
    <p:sldId id="293" r:id="rId28"/>
    <p:sldId id="278" r:id="rId29"/>
    <p:sldId id="309" r:id="rId30"/>
    <p:sldId id="284" r:id="rId31"/>
    <p:sldId id="286" r:id="rId32"/>
    <p:sldId id="310" r:id="rId33"/>
    <p:sldId id="288" r:id="rId34"/>
    <p:sldId id="289" r:id="rId35"/>
    <p:sldId id="290" r:id="rId36"/>
    <p:sldId id="303" r:id="rId37"/>
    <p:sldId id="311" r:id="rId38"/>
    <p:sldId id="306" r:id="rId39"/>
    <p:sldId id="312" r:id="rId40"/>
    <p:sldId id="313" r:id="rId41"/>
    <p:sldId id="299" r:id="rId42"/>
    <p:sldId id="315" r:id="rId43"/>
    <p:sldId id="316" r:id="rId44"/>
    <p:sldId id="300" r:id="rId45"/>
    <p:sldId id="301" r:id="rId46"/>
    <p:sldId id="307" r:id="rId47"/>
  </p:sldIdLst>
  <p:sldSz cx="12192000" cy="6858000"/>
  <p:notesSz cx="9220200" cy="6934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95420" cy="34791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646" y="1"/>
            <a:ext cx="3995420" cy="34791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CBD0E72E-F20B-44CE-AEF6-3DAFF66BE8EA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86287"/>
            <a:ext cx="3995420" cy="34791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646" y="6586287"/>
            <a:ext cx="3995420" cy="34791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4A4BAA9-4CD1-4A1D-B546-E42ED75F7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79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95420" cy="34791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6" y="1"/>
            <a:ext cx="3995420" cy="34791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C29CE67D-B728-4AEF-99EB-4AEF0CBA936B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0475" y="866775"/>
            <a:ext cx="4159250" cy="2339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337083"/>
            <a:ext cx="7376160" cy="2730342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287"/>
            <a:ext cx="3995420" cy="34791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6" y="6586287"/>
            <a:ext cx="3995420" cy="34791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571ED71A-9CCD-4A91-85B5-AA41E6CAF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1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u="none" dirty="0" smtClean="0"/>
              <a:t>Judy Boggs and MW</a:t>
            </a:r>
            <a:r>
              <a:rPr lang="en-US" b="0" u="none" baseline="0" dirty="0" smtClean="0"/>
              <a:t> had the opportunity to present KYCID to the Commissioner’s Parent Advisory Council in April.   At the end of the presentation. Comm H held up this slide and stated this is the answer for student success.</a:t>
            </a:r>
            <a:endParaRPr lang="en-US" b="0" u="none" dirty="0" smtClean="0"/>
          </a:p>
          <a:p>
            <a:pPr eaLnBrk="1" hangingPunct="1"/>
            <a:endParaRPr lang="en-US" b="0" u="none" dirty="0" smtClean="0"/>
          </a:p>
          <a:p>
            <a:pPr eaLnBrk="1" hangingPunct="1"/>
            <a:r>
              <a:rPr lang="en-US" b="0" u="sng" dirty="0" smtClean="0"/>
              <a:t>Levels of PBIS:</a:t>
            </a:r>
          </a:p>
          <a:p>
            <a:pPr eaLnBrk="1" hangingPunct="1"/>
            <a:endParaRPr lang="en-US" b="0" u="none" dirty="0" smtClean="0"/>
          </a:p>
          <a:p>
            <a:pPr eaLnBrk="1" hangingPunct="1"/>
            <a:r>
              <a:rPr lang="en-US" b="0" u="sng" dirty="0" smtClean="0"/>
              <a:t>Tier 1/Universal Prevention </a:t>
            </a:r>
            <a:r>
              <a:rPr lang="en-US" b="0" u="none" dirty="0" smtClean="0"/>
              <a:t>– </a:t>
            </a:r>
            <a:r>
              <a:rPr lang="en-US" dirty="0" smtClean="0"/>
              <a:t>processes and procedures intended for all students and staff in all non-classroom </a:t>
            </a:r>
            <a:r>
              <a:rPr lang="en-US" b="0" dirty="0" smtClean="0"/>
              <a:t>settings</a:t>
            </a:r>
            <a:endParaRPr lang="en-US" b="0" u="sng" dirty="0" smtClean="0"/>
          </a:p>
          <a:p>
            <a:pPr eaLnBrk="1" hangingPunct="1"/>
            <a:endParaRPr lang="en-US" b="0" u="sng" dirty="0" smtClean="0"/>
          </a:p>
          <a:p>
            <a:pPr marL="0" lvl="1"/>
            <a:r>
              <a:rPr lang="en-US" b="0" u="sng" dirty="0" smtClean="0"/>
              <a:t>Classroom- </a:t>
            </a:r>
            <a:r>
              <a:rPr lang="en-US" b="0" dirty="0" smtClean="0"/>
              <a:t>processes and procedures that reflect school-wide expectations for student behavior coupled with pre-planned strategies applied within classrooms</a:t>
            </a:r>
          </a:p>
          <a:p>
            <a:pPr eaLnBrk="1" hangingPunct="1"/>
            <a:endParaRPr lang="en-US" b="0" dirty="0" smtClean="0"/>
          </a:p>
          <a:p>
            <a:pPr eaLnBrk="1" hangingPunct="1"/>
            <a:r>
              <a:rPr lang="en-US" b="0" u="sng" dirty="0" smtClean="0"/>
              <a:t>Tier 2/Secondary Prevention -</a:t>
            </a:r>
            <a:r>
              <a:rPr lang="en-US" b="0" dirty="0" smtClean="0"/>
              <a:t> </a:t>
            </a:r>
            <a:r>
              <a:rPr lang="en-US" dirty="0" smtClean="0"/>
              <a:t>processes and procedures designed to address behavioral issues of students with similar behavior problems or behaviors that seem to occur for the same reasons (i.e. attention seeking, escape)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This is on schools readiness form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0" u="sng" dirty="0" smtClean="0"/>
              <a:t>Tier 3/Tertiary Prevention – </a:t>
            </a:r>
            <a:r>
              <a:rPr lang="en-US" dirty="0" smtClean="0"/>
              <a:t>processes and procedures designed to meet the needs of students with the most serious academic/behavioral/emotional challenges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This is on schools readiness form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EEB3FF-2F5B-4E13-9A12-DE71399AA6E2}" type="slidenum">
              <a:rPr lang="en-US" smtClean="0"/>
              <a:pPr>
                <a:defRPr/>
              </a:pPr>
              <a:t>25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20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0626">
              <a:defRPr/>
            </a:pPr>
            <a:r>
              <a:rPr lang="en-US" dirty="0" smtClean="0"/>
              <a:t>If you have a video clip of a school to show, you might want to show it here.</a:t>
            </a:r>
          </a:p>
          <a:p>
            <a:pPr defTabSz="940626">
              <a:defRPr/>
            </a:pPr>
            <a:endParaRPr lang="en-US" dirty="0" smtClean="0"/>
          </a:p>
          <a:p>
            <a:pPr defTabSz="940626">
              <a:defRPr/>
            </a:pPr>
            <a:r>
              <a:rPr lang="en-US" dirty="0" smtClean="0"/>
              <a:t>Then say, “What are some typical</a:t>
            </a:r>
            <a:r>
              <a:rPr lang="en-US" baseline="0" dirty="0" smtClean="0"/>
              <a:t> outcomes schools experience as a result of implementing SW PBIS?”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514E-CEE4-4E4D-AD24-B7FEDE82AFC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3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5282-B6C6-4A2B-892A-C52D7BD0CC6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A7B7-2C57-4B5D-8F05-92A69B61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5282-B6C6-4A2B-892A-C52D7BD0CC6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A7B7-2C57-4B5D-8F05-92A69B61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9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5282-B6C6-4A2B-892A-C52D7BD0CC6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A7B7-2C57-4B5D-8F05-92A69B61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3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5282-B6C6-4A2B-892A-C52D7BD0CC6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A7B7-2C57-4B5D-8F05-92A69B61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8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5282-B6C6-4A2B-892A-C52D7BD0CC6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A7B7-2C57-4B5D-8F05-92A69B61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5282-B6C6-4A2B-892A-C52D7BD0CC6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A7B7-2C57-4B5D-8F05-92A69B61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5282-B6C6-4A2B-892A-C52D7BD0CC6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A7B7-2C57-4B5D-8F05-92A69B61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9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5282-B6C6-4A2B-892A-C52D7BD0CC6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A7B7-2C57-4B5D-8F05-92A69B61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0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5282-B6C6-4A2B-892A-C52D7BD0CC6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A7B7-2C57-4B5D-8F05-92A69B61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5282-B6C6-4A2B-892A-C52D7BD0CC6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A7B7-2C57-4B5D-8F05-92A69B61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0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5282-B6C6-4A2B-892A-C52D7BD0CC6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A7B7-2C57-4B5D-8F05-92A69B61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5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B5282-B6C6-4A2B-892A-C52D7BD0CC6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A7B7-2C57-4B5D-8F05-92A69B61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9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pinterest.com/pin/26106872814151799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Positive School </a:t>
            </a:r>
            <a:br>
              <a:rPr lang="en-US" dirty="0" smtClean="0"/>
            </a:br>
            <a:r>
              <a:rPr lang="en-US" dirty="0" smtClean="0"/>
              <a:t>Wide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31,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en-US" b="1" dirty="0" smtClean="0"/>
              <a:t>Common Triggers for Traumatized Children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356"/>
            <a:ext cx="10515600" cy="51295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Unpredictability </a:t>
            </a:r>
            <a:r>
              <a:rPr lang="en-US" sz="3600" dirty="0"/>
              <a:t>or sudden change </a:t>
            </a:r>
          </a:p>
          <a:p>
            <a:r>
              <a:rPr lang="en-US" sz="3600" dirty="0"/>
              <a:t>Transition from one setting/activity to another </a:t>
            </a:r>
          </a:p>
          <a:p>
            <a:r>
              <a:rPr lang="en-US" sz="3600" dirty="0"/>
              <a:t>Loss of control </a:t>
            </a:r>
          </a:p>
          <a:p>
            <a:r>
              <a:rPr lang="en-US" sz="3600" dirty="0"/>
              <a:t>Feelings of vulnerability or rejection </a:t>
            </a:r>
          </a:p>
          <a:p>
            <a:r>
              <a:rPr lang="en-US" sz="3600" dirty="0"/>
              <a:t>Confrontation, authority, or limit setting </a:t>
            </a:r>
          </a:p>
          <a:p>
            <a:r>
              <a:rPr lang="en-US" sz="3600" dirty="0"/>
              <a:t>Loneliness </a:t>
            </a:r>
          </a:p>
          <a:p>
            <a:r>
              <a:rPr lang="en-US" sz="3600" dirty="0"/>
              <a:t>Sensory overload (too much stimulation from the environment)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702" y="365125"/>
            <a:ext cx="10417098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</a:t>
            </a:r>
            <a:r>
              <a:rPr lang="en-US" b="1" dirty="0" smtClean="0"/>
              <a:t>dverse 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b="1" dirty="0" smtClean="0"/>
              <a:t>hildhood </a:t>
            </a:r>
            <a:r>
              <a:rPr lang="en-US" b="1" dirty="0" smtClean="0">
                <a:solidFill>
                  <a:srgbClr val="7030A0"/>
                </a:solidFill>
              </a:rPr>
              <a:t>E</a:t>
            </a:r>
            <a:r>
              <a:rPr lang="en-US" b="1" dirty="0" smtClean="0"/>
              <a:t>xperiences (</a:t>
            </a:r>
            <a:r>
              <a:rPr lang="en-US" b="1" dirty="0" smtClean="0">
                <a:solidFill>
                  <a:srgbClr val="7030A0"/>
                </a:solidFill>
              </a:rPr>
              <a:t>ACE</a:t>
            </a:r>
            <a:r>
              <a:rPr lang="en-US" b="1" dirty="0" smtClean="0"/>
              <a:t>)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566"/>
            <a:ext cx="10515600" cy="51072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Collaboration </a:t>
            </a:r>
            <a:r>
              <a:rPr lang="en-US" sz="3200" dirty="0"/>
              <a:t>between the CDC and Kaiser Permanente’s Health Appraisal Clinic in San Diego. Study took place between 1995 and 1997, CDC still tracking the medical status of the baseline participants</a:t>
            </a:r>
            <a:r>
              <a:rPr lang="en-US" sz="3200" b="1" dirty="0"/>
              <a:t>. </a:t>
            </a:r>
            <a:endParaRPr lang="en-US" sz="3200" dirty="0"/>
          </a:p>
          <a:p>
            <a:pPr lvl="1"/>
            <a:endParaRPr lang="en-US" sz="800" dirty="0"/>
          </a:p>
          <a:p>
            <a:pPr lvl="1"/>
            <a:r>
              <a:rPr lang="en-US" sz="2800" dirty="0"/>
              <a:t>Retrospective approach examined the link between childhood stressors and adult health for </a:t>
            </a:r>
            <a:r>
              <a:rPr lang="en-US" sz="2800" dirty="0">
                <a:solidFill>
                  <a:srgbClr val="7030A0"/>
                </a:solidFill>
              </a:rPr>
              <a:t>over 17,000 </a:t>
            </a:r>
            <a:r>
              <a:rPr lang="en-US" sz="2800" dirty="0"/>
              <a:t>adult participants. Each participant completed a questionnaire that asked for detailed information on their past history of abuse, neglect and family dysfunction as well as their current behaviors and health status. </a:t>
            </a:r>
            <a:endParaRPr lang="en-US" sz="2800" dirty="0" smtClean="0"/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2800" dirty="0"/>
              <a:t>Designed to assess exposure to </a:t>
            </a:r>
            <a:r>
              <a:rPr lang="en-US" sz="2800" i="1" dirty="0"/>
              <a:t>multiple </a:t>
            </a:r>
            <a:r>
              <a:rPr lang="en-US" sz="2800" dirty="0"/>
              <a:t>types of stressors.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an ACE Score?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An </a:t>
            </a:r>
            <a:r>
              <a:rPr lang="en-US" sz="3600" dirty="0"/>
              <a:t>ACE score is a tally of different types of abuse, neglect, and other hallmarks of a rough childhood. </a:t>
            </a:r>
          </a:p>
          <a:p>
            <a:endParaRPr lang="en-US" sz="800" dirty="0"/>
          </a:p>
          <a:p>
            <a:r>
              <a:rPr lang="en-US" sz="3600" dirty="0" smtClean="0"/>
              <a:t>According </a:t>
            </a:r>
            <a:r>
              <a:rPr lang="en-US" sz="3600" dirty="0"/>
              <a:t>to the Adverse Childhood Experiences study, the rougher your childhood, the higher your score is likely to be and the higher your risk for later health problems.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06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ACE Questionnaire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1" y="981308"/>
            <a:ext cx="11664175" cy="5876692"/>
          </a:xfrm>
        </p:spPr>
        <p:txBody>
          <a:bodyPr>
            <a:normAutofit fontScale="47500" lnSpcReduction="20000"/>
          </a:bodyPr>
          <a:lstStyle/>
          <a:p>
            <a:pPr marL="0" lvl="1" indent="0">
              <a:buNone/>
            </a:pPr>
            <a:endParaRPr lang="en-US" sz="3700" dirty="0"/>
          </a:p>
          <a:p>
            <a:pPr marL="66675" lvl="1" indent="-66675"/>
            <a:r>
              <a:rPr lang="en-US" sz="8800" dirty="0"/>
              <a:t>Was a biological parent ever lost to you through divorce, abandonment, or other reason ? </a:t>
            </a:r>
            <a:endParaRPr lang="en-US" sz="8800" dirty="0" smtClean="0"/>
          </a:p>
          <a:p>
            <a:pPr marL="0" lvl="1" indent="0">
              <a:buNone/>
            </a:pPr>
            <a:endParaRPr lang="en-US" sz="5100" dirty="0"/>
          </a:p>
          <a:p>
            <a:pPr marL="66675" lvl="1" indent="-66675"/>
            <a:r>
              <a:rPr lang="en-US" sz="8800" dirty="0" smtClean="0"/>
              <a:t>Did </a:t>
            </a:r>
            <a:r>
              <a:rPr lang="en-US" sz="8800" dirty="0"/>
              <a:t>you live with anyone who was a problem drinker or alcoholic, or who used street drugs? </a:t>
            </a:r>
            <a:endParaRPr lang="en-US" sz="8800" dirty="0" smtClean="0"/>
          </a:p>
          <a:p>
            <a:pPr marL="0" lvl="1" indent="0">
              <a:buNone/>
            </a:pPr>
            <a:endParaRPr lang="en-US" sz="5100" dirty="0"/>
          </a:p>
          <a:p>
            <a:pPr marL="66675" lvl="1" indent="-66675"/>
            <a:r>
              <a:rPr lang="en-US" sz="8800" dirty="0"/>
              <a:t>Was a household member depressed or mentally ill, or did a household member attempt suicide? </a:t>
            </a:r>
            <a:r>
              <a:rPr lang="en-US" sz="8800" dirty="0" smtClean="0"/>
              <a:t> </a:t>
            </a:r>
          </a:p>
          <a:p>
            <a:pPr marL="0" lvl="1" indent="0">
              <a:buNone/>
            </a:pPr>
            <a:endParaRPr lang="en-US" sz="5100" dirty="0"/>
          </a:p>
          <a:p>
            <a:pPr marL="66675" lvl="1" indent="-66675"/>
            <a:r>
              <a:rPr lang="en-US" sz="8800" dirty="0"/>
              <a:t>Did a household member go to prison? </a:t>
            </a:r>
          </a:p>
          <a:p>
            <a:pPr marL="0" lvl="1" indent="0">
              <a:buNone/>
            </a:pPr>
            <a:endParaRPr lang="en-US" sz="56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48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ACE’s &amp; Negative Well-Being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061" y="1628078"/>
            <a:ext cx="11031409" cy="44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ACE and Risky Behaviors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1292"/>
          </a:xfrm>
        </p:spPr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/>
              <a:t>higher the ACE score, the more we see risky health behaviors in childhood and adolescence including: </a:t>
            </a:r>
            <a:endParaRPr lang="en-US" sz="3600" dirty="0" smtClean="0"/>
          </a:p>
          <a:p>
            <a:pPr marL="692150" indent="-223838"/>
            <a:r>
              <a:rPr lang="en-US" sz="3200" dirty="0" smtClean="0"/>
              <a:t>Pregnancies </a:t>
            </a:r>
            <a:endParaRPr lang="en-US" sz="3200" dirty="0"/>
          </a:p>
          <a:p>
            <a:pPr lvl="1"/>
            <a:r>
              <a:rPr lang="en-US" sz="3200" dirty="0"/>
              <a:t>Suicide attempts </a:t>
            </a:r>
          </a:p>
          <a:p>
            <a:pPr lvl="1"/>
            <a:r>
              <a:rPr lang="en-US" sz="3200" dirty="0"/>
              <a:t>Early initiation of smoking </a:t>
            </a:r>
          </a:p>
          <a:p>
            <a:pPr lvl="1"/>
            <a:r>
              <a:rPr lang="en-US" sz="3200" dirty="0"/>
              <a:t>Sexual activity </a:t>
            </a:r>
          </a:p>
          <a:p>
            <a:pPr lvl="1"/>
            <a:r>
              <a:rPr lang="en-US" sz="3200" dirty="0"/>
              <a:t>Illicit drug use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a “Trauma Lens”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A </a:t>
            </a:r>
            <a:r>
              <a:rPr lang="en-US" sz="3200" b="1" dirty="0"/>
              <a:t>shift in perspective… </a:t>
            </a:r>
          </a:p>
          <a:p>
            <a:r>
              <a:rPr lang="en-US" sz="3600" dirty="0"/>
              <a:t>From </a:t>
            </a:r>
            <a:r>
              <a:rPr lang="en-US" sz="3600" i="1" dirty="0"/>
              <a:t>“What is wrong with this student?” </a:t>
            </a:r>
            <a:endParaRPr lang="en-US" sz="3600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600" dirty="0"/>
              <a:t>To </a:t>
            </a:r>
            <a:r>
              <a:rPr lang="en-US" sz="3600" i="1" dirty="0"/>
              <a:t>“What has this student been through?”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97" y="3109462"/>
            <a:ext cx="6372399" cy="25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Might You Notice About Students?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566"/>
            <a:ext cx="10515600" cy="5151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Difficulty </a:t>
            </a:r>
            <a:r>
              <a:rPr lang="en-US" sz="3600" dirty="0"/>
              <a:t>with… </a:t>
            </a:r>
          </a:p>
          <a:p>
            <a:pPr lvl="1"/>
            <a:r>
              <a:rPr lang="en-US" sz="3600" dirty="0"/>
              <a:t>Organization </a:t>
            </a:r>
          </a:p>
          <a:p>
            <a:pPr lvl="1"/>
            <a:r>
              <a:rPr lang="en-US" sz="3600" dirty="0"/>
              <a:t>Cause and effect </a:t>
            </a:r>
          </a:p>
          <a:p>
            <a:pPr lvl="1"/>
            <a:r>
              <a:rPr lang="en-US" sz="3600" dirty="0"/>
              <a:t>Taking another’s perspective </a:t>
            </a:r>
          </a:p>
          <a:p>
            <a:pPr lvl="1"/>
            <a:r>
              <a:rPr lang="en-US" sz="3600" dirty="0"/>
              <a:t>Attentiveness </a:t>
            </a:r>
          </a:p>
          <a:p>
            <a:pPr lvl="1"/>
            <a:r>
              <a:rPr lang="en-US" sz="3600" dirty="0"/>
              <a:t>Regulating emotions </a:t>
            </a:r>
            <a:r>
              <a:rPr lang="en-US" sz="3600" dirty="0" smtClean="0"/>
              <a:t> </a:t>
            </a:r>
            <a:endParaRPr lang="en-US" sz="3600" dirty="0"/>
          </a:p>
          <a:p>
            <a:pPr lvl="1"/>
            <a:r>
              <a:rPr lang="en-US" sz="3600" dirty="0"/>
              <a:t>Engaging in the curriculum </a:t>
            </a:r>
          </a:p>
          <a:p>
            <a:pPr lvl="1"/>
            <a:r>
              <a:rPr lang="en-US" sz="3600" dirty="0"/>
              <a:t>Transitions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932"/>
            <a:ext cx="10515600" cy="8697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Might </a:t>
            </a:r>
            <a:r>
              <a:rPr lang="en-US" b="1" dirty="0"/>
              <a:t>Y</a:t>
            </a:r>
            <a:r>
              <a:rPr lang="en-US" b="1" dirty="0" smtClean="0"/>
              <a:t>ou Notice </a:t>
            </a:r>
            <a:r>
              <a:rPr lang="en-US" b="1" dirty="0"/>
              <a:t>A</a:t>
            </a:r>
            <a:r>
              <a:rPr lang="en-US" b="1" dirty="0" smtClean="0"/>
              <a:t>bout </a:t>
            </a:r>
            <a:r>
              <a:rPr lang="en-US" b="1" dirty="0"/>
              <a:t>S</a:t>
            </a:r>
            <a:r>
              <a:rPr lang="en-US" b="1" dirty="0" smtClean="0"/>
              <a:t>tudents?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728"/>
            <a:ext cx="10515600" cy="55310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Reactivity </a:t>
            </a:r>
            <a:r>
              <a:rPr lang="en-US" sz="3200" dirty="0"/>
              <a:t>and impulsivity </a:t>
            </a:r>
          </a:p>
          <a:p>
            <a:r>
              <a:rPr lang="en-US" sz="3200" dirty="0"/>
              <a:t>Aggression and defiance </a:t>
            </a:r>
          </a:p>
          <a:p>
            <a:r>
              <a:rPr lang="en-US" sz="3200" dirty="0"/>
              <a:t>Withdrawal/avoidance </a:t>
            </a:r>
          </a:p>
          <a:p>
            <a:r>
              <a:rPr lang="en-US" sz="3200" dirty="0"/>
              <a:t>Perfectionism </a:t>
            </a:r>
          </a:p>
          <a:p>
            <a:r>
              <a:rPr lang="en-US" sz="3200" dirty="0"/>
              <a:t>Repetitive thoughts or comments about death or dying </a:t>
            </a:r>
            <a:endParaRPr lang="en-US" sz="3200" dirty="0" smtClean="0"/>
          </a:p>
          <a:p>
            <a:r>
              <a:rPr lang="en-US" sz="3200" dirty="0" smtClean="0"/>
              <a:t>Non-age </a:t>
            </a:r>
            <a:r>
              <a:rPr lang="en-US" sz="3200" dirty="0"/>
              <a:t>appropriate behavior </a:t>
            </a:r>
            <a:endParaRPr lang="en-US" sz="3200" dirty="0" smtClean="0"/>
          </a:p>
          <a:p>
            <a:r>
              <a:rPr lang="en-US" sz="3200" dirty="0" smtClean="0"/>
              <a:t>Anxiety/worry </a:t>
            </a:r>
            <a:r>
              <a:rPr lang="en-US" sz="3200" dirty="0"/>
              <a:t>about safety of self and others </a:t>
            </a:r>
          </a:p>
          <a:p>
            <a:r>
              <a:rPr lang="en-US" sz="3200" dirty="0" smtClean="0"/>
              <a:t>Poor </a:t>
            </a:r>
            <a:r>
              <a:rPr lang="en-US" sz="3200" dirty="0"/>
              <a:t>or changed school performance and attendance </a:t>
            </a:r>
            <a:endParaRPr lang="en-US" sz="3200" dirty="0" smtClean="0"/>
          </a:p>
          <a:p>
            <a:r>
              <a:rPr lang="en-US" sz="3200" dirty="0" smtClean="0"/>
              <a:t>Overly </a:t>
            </a:r>
            <a:r>
              <a:rPr lang="en-US" sz="3200" dirty="0"/>
              <a:t>protective of personal space or belongings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b="1" dirty="0" smtClean="0"/>
              <a:t>A Trauma-Informed School; Key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263"/>
            <a:ext cx="10515600" cy="536373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Establish </a:t>
            </a:r>
            <a:r>
              <a:rPr lang="en-US" sz="3200" dirty="0"/>
              <a:t>a shared definition of a TIS </a:t>
            </a:r>
          </a:p>
          <a:p>
            <a:r>
              <a:rPr lang="en-US" sz="3200" dirty="0" smtClean="0"/>
              <a:t>Enhance </a:t>
            </a:r>
            <a:r>
              <a:rPr lang="en-US" sz="3200" dirty="0"/>
              <a:t>trauma awareness throughout the school community </a:t>
            </a:r>
          </a:p>
          <a:p>
            <a:pPr lvl="1"/>
            <a:r>
              <a:rPr lang="en-US" sz="3200" dirty="0"/>
              <a:t>Conducting thorough assessment of school climate Inclusiveness </a:t>
            </a:r>
          </a:p>
          <a:p>
            <a:pPr lvl="1"/>
            <a:r>
              <a:rPr lang="en-US" sz="3200" dirty="0"/>
              <a:t>Respect for Diversity </a:t>
            </a:r>
          </a:p>
          <a:p>
            <a:pPr lvl="1"/>
            <a:r>
              <a:rPr lang="en-US" sz="3200" dirty="0"/>
              <a:t>Identifying Risk Factors </a:t>
            </a:r>
          </a:p>
          <a:p>
            <a:pPr lvl="1"/>
            <a:r>
              <a:rPr lang="en-US" sz="3200" dirty="0"/>
              <a:t>Identifying Protective Factors </a:t>
            </a:r>
          </a:p>
          <a:p>
            <a:pPr lvl="1"/>
            <a:endParaRPr lang="en-US" sz="900" dirty="0"/>
          </a:p>
          <a:p>
            <a:r>
              <a:rPr lang="en-US" sz="3200" dirty="0" smtClean="0">
                <a:solidFill>
                  <a:srgbClr val="00B0F0"/>
                </a:solidFill>
              </a:rPr>
              <a:t>Develop </a:t>
            </a:r>
            <a:r>
              <a:rPr lang="en-US" sz="3200" dirty="0">
                <a:solidFill>
                  <a:srgbClr val="00B0F0"/>
                </a:solidFill>
              </a:rPr>
              <a:t>trauma-informed discipline policies </a:t>
            </a:r>
          </a:p>
          <a:p>
            <a:r>
              <a:rPr lang="en-US" sz="3200" dirty="0"/>
              <a:t>Awareness of prevalence &amp; impact of secondary traumatic stress on teachers and staff </a:t>
            </a:r>
            <a:r>
              <a:rPr lang="en-US" sz="3200" dirty="0" smtClean="0"/>
              <a:t>                                              </a:t>
            </a:r>
            <a:r>
              <a:rPr lang="en-US" sz="1600" dirty="0" smtClean="0"/>
              <a:t>Wong</a:t>
            </a:r>
            <a:r>
              <a:rPr lang="en-US" sz="1600" dirty="0"/>
              <a:t>, 2013 </a:t>
            </a:r>
          </a:p>
        </p:txBody>
      </p:sp>
      <p:sp>
        <p:nvSpPr>
          <p:cNvPr id="4" name="Left Arrow 3"/>
          <p:cNvSpPr/>
          <p:nvPr/>
        </p:nvSpPr>
        <p:spPr>
          <a:xfrm rot="19338442">
            <a:off x="9010187" y="477272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5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Focus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Adverse Childhood Experiences</a:t>
            </a:r>
          </a:p>
          <a:p>
            <a:r>
              <a:rPr lang="en-US" sz="3600" dirty="0" smtClean="0"/>
              <a:t>Trauma-informed Schools</a:t>
            </a:r>
          </a:p>
          <a:p>
            <a:r>
              <a:rPr lang="en-US" sz="3600" dirty="0" smtClean="0"/>
              <a:t>Positive Behavior and Intervention Support</a:t>
            </a:r>
          </a:p>
          <a:p>
            <a:r>
              <a:rPr lang="en-US" sz="3600" dirty="0" smtClean="0"/>
              <a:t>Reflecting PBIS in communication to staff and parents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15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MT" panose="020B0502020104020203" pitchFamily="34" charset="0"/>
              </a:rPr>
              <a:t>Resources </a:t>
            </a:r>
            <a:r>
              <a:rPr lang="en-US" dirty="0">
                <a:latin typeface="Gill Sans MT" panose="020B0502020104020203" pitchFamily="34" charset="0"/>
              </a:rPr>
              <a:t/>
            </a:r>
            <a:br>
              <a:rPr lang="en-US" dirty="0">
                <a:latin typeface="Gill Sans MT" panose="020B0502020104020203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146"/>
            <a:ext cx="10515600" cy="4838817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latin typeface="Gill Sans MT" panose="020B0502020104020203" pitchFamily="34" charset="0"/>
              </a:rPr>
              <a:t>Trauma-Sensitive School Toolkit </a:t>
            </a:r>
            <a:r>
              <a:rPr lang="en-US" sz="3600" dirty="0">
                <a:solidFill>
                  <a:srgbClr val="0070C0"/>
                </a:solidFill>
                <a:latin typeface="Gill Sans MT" panose="020B0502020104020203" pitchFamily="34" charset="0"/>
              </a:rPr>
              <a:t>http://sspw.dpi.wi.gov/sspw_mhtrauma</a:t>
            </a:r>
            <a:r>
              <a:rPr lang="en-US" sz="3600" dirty="0">
                <a:latin typeface="Gill Sans MT" panose="020B0502020104020203" pitchFamily="34" charset="0"/>
              </a:rPr>
              <a:t> </a:t>
            </a:r>
            <a:endParaRPr lang="en-US" sz="36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400" dirty="0">
              <a:latin typeface="Gill Sans MT" panose="020B0502020104020203" pitchFamily="34" charset="0"/>
            </a:endParaRPr>
          </a:p>
          <a:p>
            <a:r>
              <a:rPr lang="en-US" sz="3600" b="1" dirty="0">
                <a:latin typeface="Gill Sans MT" panose="020B0502020104020203" pitchFamily="34" charset="0"/>
              </a:rPr>
              <a:t>Social-Emotional Learning Curricula </a:t>
            </a:r>
            <a:r>
              <a:rPr lang="en-US" sz="3600" dirty="0">
                <a:solidFill>
                  <a:srgbClr val="0070C0"/>
                </a:solidFill>
                <a:latin typeface="Gill Sans MT" panose="020B0502020104020203" pitchFamily="34" charset="0"/>
              </a:rPr>
              <a:t>http://www.casel.org/ </a:t>
            </a:r>
            <a:endParaRPr lang="en-US" sz="3600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400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r>
              <a:rPr lang="en-US" sz="3600" b="1" dirty="0">
                <a:latin typeface="Gill Sans MT" panose="020B0502020104020203" pitchFamily="34" charset="0"/>
              </a:rPr>
              <a:t>School Mental Health Program Resources: California School-Based Health Alliance</a:t>
            </a:r>
            <a:r>
              <a:rPr lang="en-US" sz="3600" dirty="0">
                <a:latin typeface="Gill Sans MT" panose="020B0502020104020203" pitchFamily="34" charset="0"/>
              </a:rPr>
              <a:t>, </a:t>
            </a:r>
            <a:r>
              <a:rPr lang="en-US" sz="3600" dirty="0">
                <a:solidFill>
                  <a:srgbClr val="0070C0"/>
                </a:solidFill>
                <a:latin typeface="Gill Sans MT" panose="020B0502020104020203" pitchFamily="34" charset="0"/>
              </a:rPr>
              <a:t>www.schoolhealthcenters.org </a:t>
            </a:r>
            <a:endParaRPr lang="en-US" sz="3600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400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r>
              <a:rPr lang="en-US" sz="3600" b="1" dirty="0">
                <a:latin typeface="Gill Sans MT" panose="020B0502020104020203" pitchFamily="34" charset="0"/>
              </a:rPr>
              <a:t>Restorative Practices </a:t>
            </a:r>
            <a:r>
              <a:rPr lang="en-US" sz="3600" dirty="0">
                <a:solidFill>
                  <a:srgbClr val="0070C0"/>
                </a:solidFill>
                <a:latin typeface="Gill Sans MT" panose="020B0502020104020203" pitchFamily="34" charset="0"/>
              </a:rPr>
              <a:t>www.ocde.us/healthyminds//Pages/Restorative_Practices.aspx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7424"/>
            <a:ext cx="10515600" cy="50395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previous slides were developed and previously presented by: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3200" b="1" dirty="0" smtClean="0"/>
              <a:t>Pamela Kahn, BS, RN</a:t>
            </a:r>
          </a:p>
          <a:p>
            <a:pPr marL="0" indent="0">
              <a:buNone/>
            </a:pPr>
            <a:r>
              <a:rPr lang="en-US" i="1" dirty="0" smtClean="0"/>
              <a:t>Coordinator, Health and Wellness</a:t>
            </a:r>
          </a:p>
          <a:p>
            <a:pPr marL="0" indent="0">
              <a:buNone/>
            </a:pPr>
            <a:endParaRPr lang="en-US" sz="1200" i="1" dirty="0" smtClean="0"/>
          </a:p>
          <a:p>
            <a:pPr marL="0" indent="0">
              <a:buNone/>
            </a:pPr>
            <a:r>
              <a:rPr lang="en-US" sz="3200" b="1" dirty="0" smtClean="0"/>
              <a:t>Lucy </a:t>
            </a:r>
            <a:r>
              <a:rPr lang="en-US" sz="3200" b="1" dirty="0" err="1" smtClean="0"/>
              <a:t>Vezzuto</a:t>
            </a:r>
            <a:r>
              <a:rPr lang="en-US" sz="3200" b="1" dirty="0" smtClean="0"/>
              <a:t>, Ph. D.</a:t>
            </a:r>
          </a:p>
          <a:p>
            <a:pPr marL="0" indent="0">
              <a:buNone/>
            </a:pPr>
            <a:r>
              <a:rPr lang="en-US" i="1" dirty="0" smtClean="0"/>
              <a:t>Student Mental Health, Social-Emotional Learning and School Climate</a:t>
            </a:r>
          </a:p>
          <a:p>
            <a:pPr marL="0" indent="0">
              <a:buNone/>
            </a:pPr>
            <a:endParaRPr lang="en-US" sz="1200" i="1" dirty="0" smtClean="0"/>
          </a:p>
          <a:p>
            <a:pPr marL="0" indent="0">
              <a:buNone/>
            </a:pPr>
            <a:r>
              <a:rPr lang="en-US" b="1" dirty="0" smtClean="0"/>
              <a:t>Orange County Department of Education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01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1" y="365125"/>
            <a:ext cx="10796239" cy="1325563"/>
          </a:xfrm>
        </p:spPr>
        <p:txBody>
          <a:bodyPr/>
          <a:lstStyle/>
          <a:p>
            <a:r>
              <a:rPr lang="en-US" b="1" dirty="0" smtClean="0"/>
              <a:t>Why Learn About Childhood Trauma and ACEs?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key component of a trauma-informed school is the…</a:t>
            </a:r>
            <a:r>
              <a:rPr lang="en-US" sz="4400" dirty="0" smtClean="0">
                <a:solidFill>
                  <a:srgbClr val="0070C0"/>
                </a:solidFill>
              </a:rPr>
              <a:t>……development of </a:t>
            </a:r>
            <a:r>
              <a:rPr lang="en-US" sz="4400" dirty="0">
                <a:solidFill>
                  <a:srgbClr val="0070C0"/>
                </a:solidFill>
              </a:rPr>
              <a:t>trauma-informed </a:t>
            </a:r>
            <a:r>
              <a:rPr lang="en-US" sz="4400" dirty="0" smtClean="0">
                <a:solidFill>
                  <a:srgbClr val="0070C0"/>
                </a:solidFill>
              </a:rPr>
              <a:t>discipline policies.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4400" dirty="0" smtClean="0"/>
              <a:t>We’re revisiting discipline policies today.</a:t>
            </a: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6186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601"/>
          </a:xfrm>
        </p:spPr>
        <p:txBody>
          <a:bodyPr/>
          <a:lstStyle/>
          <a:p>
            <a:r>
              <a:rPr lang="en-US" b="1" dirty="0" smtClean="0"/>
              <a:t>Positive Behavior and Intervention Supports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68" y="1494263"/>
            <a:ext cx="11552664" cy="506265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dirty="0" smtClean="0"/>
              <a:t>If a student doesn’t know how to read, we 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If a student doesn’t know how to swim, we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If a student doesn’t know how to multiply, we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If a student doesn’t know how to behave, we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605025" y="1854925"/>
            <a:ext cx="173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t</a:t>
            </a:r>
            <a:r>
              <a:rPr lang="en-US" sz="4000" dirty="0" smtClean="0">
                <a:solidFill>
                  <a:srgbClr val="00B050"/>
                </a:solidFill>
              </a:rPr>
              <a:t>each.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445" y="3089320"/>
            <a:ext cx="173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t</a:t>
            </a:r>
            <a:r>
              <a:rPr lang="en-US" sz="4000" dirty="0" smtClean="0">
                <a:solidFill>
                  <a:srgbClr val="7030A0"/>
                </a:solidFill>
              </a:rPr>
              <a:t>each.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4098" y="4339245"/>
            <a:ext cx="173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t</a:t>
            </a:r>
            <a:r>
              <a:rPr lang="en-US" sz="4000" dirty="0" smtClean="0">
                <a:solidFill>
                  <a:srgbClr val="0070C0"/>
                </a:solidFill>
              </a:rPr>
              <a:t>each.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0283" y="5501498"/>
            <a:ext cx="173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p</a:t>
            </a:r>
            <a:r>
              <a:rPr lang="en-US" sz="4000" dirty="0" smtClean="0">
                <a:solidFill>
                  <a:srgbClr val="C00000"/>
                </a:solidFill>
              </a:rPr>
              <a:t>unish.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“Never discipline a kid for something the adults have failed to explicitly teach.”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-Mike </a:t>
            </a:r>
            <a:r>
              <a:rPr lang="en-US" sz="3600" dirty="0" err="1" smtClean="0"/>
              <a:t>Mattos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67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876425" y="1920876"/>
            <a:ext cx="43434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u="sng" dirty="0">
                <a:latin typeface="Arial Narrow" pitchFamily="34" charset="0"/>
              </a:rPr>
              <a:t>Tier 3/Tertiary Interventions	               1-5%</a:t>
            </a:r>
            <a:endParaRPr lang="en-US" sz="1600" b="1" dirty="0"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Individual students</a:t>
            </a:r>
          </a:p>
          <a:p>
            <a:pPr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Assessment-based</a:t>
            </a:r>
          </a:p>
          <a:p>
            <a:pPr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High intensity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53138" y="1920876"/>
            <a:ext cx="435451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latin typeface="Arial Narrow" pitchFamily="34" charset="0"/>
              </a:rPr>
              <a:t>  </a:t>
            </a:r>
            <a:r>
              <a:rPr lang="en-US" sz="1600" b="1" u="sng" dirty="0">
                <a:latin typeface="Arial Narrow" pitchFamily="34" charset="0"/>
              </a:rPr>
              <a:t>1-5%		Tier 3/Tertiary Interventions</a:t>
            </a:r>
            <a:endParaRPr lang="en-US" sz="1600" b="1" dirty="0">
              <a:latin typeface="Arial Narrow" pitchFamily="34" charset="0"/>
            </a:endParaRPr>
          </a:p>
          <a:p>
            <a:pPr lvl="4"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Individual students</a:t>
            </a:r>
          </a:p>
          <a:p>
            <a:pPr lvl="4"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Assessment-based</a:t>
            </a:r>
          </a:p>
          <a:p>
            <a:pPr lvl="4"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Intense, durable procedures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76425" y="2974976"/>
            <a:ext cx="3733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u="sng" dirty="0">
                <a:latin typeface="Arial Narrow" pitchFamily="34" charset="0"/>
              </a:rPr>
              <a:t>Tier 2/Secondary Interventions	      5-15%</a:t>
            </a:r>
            <a:endParaRPr lang="en-US" sz="1600" b="1" dirty="0"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Some students (at-risk)</a:t>
            </a:r>
          </a:p>
          <a:p>
            <a:pPr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High efficiency</a:t>
            </a:r>
          </a:p>
          <a:p>
            <a:pPr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Rapid response</a:t>
            </a:r>
          </a:p>
          <a:p>
            <a:pPr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Small group interventions</a:t>
            </a:r>
          </a:p>
          <a:p>
            <a:pPr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 Some individualizing</a:t>
            </a:r>
          </a:p>
          <a:p>
            <a:pPr eaLnBrk="0" hangingPunct="0">
              <a:buFontTx/>
              <a:buChar char="•"/>
            </a:pPr>
            <a:endParaRPr lang="en-US" sz="1400" dirty="0">
              <a:latin typeface="Arial Narrow" pitchFamily="34" charset="0"/>
            </a:endParaRPr>
          </a:p>
          <a:p>
            <a:pPr eaLnBrk="0" hangingPunct="0"/>
            <a:endParaRPr lang="en-US" sz="1400" dirty="0">
              <a:latin typeface="Arial Narrow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53138" y="2971800"/>
            <a:ext cx="45831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latin typeface="Arial Narrow" pitchFamily="34" charset="0"/>
              </a:rPr>
              <a:t>         </a:t>
            </a:r>
            <a:r>
              <a:rPr lang="en-US" sz="1600" b="1" u="sng" dirty="0">
                <a:latin typeface="Arial Narrow" pitchFamily="34" charset="0"/>
              </a:rPr>
              <a:t>5-15%		Tier 2/Secondary Interventions</a:t>
            </a:r>
            <a:endParaRPr lang="en-US" sz="1600" b="1" dirty="0">
              <a:latin typeface="Arial Narrow" pitchFamily="34" charset="0"/>
            </a:endParaRPr>
          </a:p>
          <a:p>
            <a:pPr lvl="4"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Some students (at-risk)</a:t>
            </a:r>
          </a:p>
          <a:p>
            <a:pPr lvl="4"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High efficiency</a:t>
            </a:r>
          </a:p>
          <a:p>
            <a:pPr lvl="4"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Rapid response</a:t>
            </a:r>
          </a:p>
          <a:p>
            <a:pPr lvl="4"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Small group interventions</a:t>
            </a:r>
          </a:p>
          <a:p>
            <a:pPr lvl="4"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Some individualizing</a:t>
            </a:r>
          </a:p>
          <a:p>
            <a:pPr eaLnBrk="0" hangingPunct="0"/>
            <a:endParaRPr lang="en-US" sz="1400" dirty="0">
              <a:latin typeface="Arial Narrow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73250" y="4619625"/>
            <a:ext cx="321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u="sng" dirty="0">
                <a:latin typeface="Arial Narrow" pitchFamily="34" charset="0"/>
              </a:rPr>
              <a:t>Tier 1/Universal Interventions   80-90%</a:t>
            </a:r>
            <a:endParaRPr lang="en-US" sz="1600" b="1" dirty="0">
              <a:latin typeface="Arial Narrow" pitchFamily="34" charset="0"/>
            </a:endParaRPr>
          </a:p>
          <a:p>
            <a:pPr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All students</a:t>
            </a:r>
          </a:p>
          <a:p>
            <a:pPr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Preventive, proactive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053138" y="4619625"/>
            <a:ext cx="4354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latin typeface="Arial Narrow" pitchFamily="34" charset="0"/>
              </a:rPr>
              <a:t>	</a:t>
            </a:r>
            <a:r>
              <a:rPr lang="en-US" sz="1600" b="1" u="sng" dirty="0">
                <a:latin typeface="Arial Narrow" pitchFamily="34" charset="0"/>
              </a:rPr>
              <a:t>80-90%	Tier 1/Universal Interventions</a:t>
            </a:r>
            <a:endParaRPr lang="en-US" sz="1600" b="1" dirty="0">
              <a:latin typeface="Arial Narrow" pitchFamily="34" charset="0"/>
            </a:endParaRPr>
          </a:p>
          <a:p>
            <a:pPr lvl="4"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All settings, all students</a:t>
            </a:r>
          </a:p>
          <a:p>
            <a:pPr lvl="4" eaLnBrk="0" hangingPunct="0">
              <a:buFontTx/>
              <a:buChar char="•"/>
            </a:pPr>
            <a:r>
              <a:rPr lang="en-US" sz="1400" dirty="0">
                <a:latin typeface="Arial Narrow" pitchFamily="34" charset="0"/>
              </a:rPr>
              <a:t>Preventive, proactive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15240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solidFill>
                  <a:srgbClr val="070804"/>
                </a:solidFill>
                <a:latin typeface="Century Gothic" pitchFamily="34" charset="0"/>
              </a:rPr>
              <a:t>School-Wide Systems for Student Success:</a:t>
            </a:r>
            <a:br>
              <a:rPr lang="en-US" sz="2800" b="1" dirty="0">
                <a:solidFill>
                  <a:srgbClr val="070804"/>
                </a:solidFill>
                <a:latin typeface="Century Gothic" pitchFamily="34" charset="0"/>
              </a:rPr>
            </a:br>
            <a:endParaRPr lang="en-US" sz="2800" b="1" dirty="0">
              <a:solidFill>
                <a:srgbClr val="070804"/>
              </a:solidFill>
              <a:latin typeface="Century Gothic" pitchFamily="34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286000" y="1354139"/>
            <a:ext cx="254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entury Gothic" pitchFamily="34" charset="0"/>
              </a:rPr>
              <a:t>Academic Systems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239001" y="1355726"/>
            <a:ext cx="253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entury Gothic" pitchFamily="34" charset="0"/>
              </a:rPr>
              <a:t>Behavioral Systems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81538" y="1952626"/>
            <a:ext cx="2667000" cy="4448175"/>
            <a:chOff x="1989" y="1230"/>
            <a:chExt cx="1680" cy="2802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89" y="1230"/>
              <a:ext cx="1680" cy="2802"/>
              <a:chOff x="1989" y="1230"/>
              <a:chExt cx="1680" cy="2802"/>
            </a:xfrm>
          </p:grpSpPr>
          <p:sp>
            <p:nvSpPr>
              <p:cNvPr id="27663" name="AutoShape 13"/>
              <p:cNvSpPr>
                <a:spLocks noChangeArrowheads="1"/>
              </p:cNvSpPr>
              <p:nvPr/>
            </p:nvSpPr>
            <p:spPr bwMode="auto">
              <a:xfrm>
                <a:off x="2751" y="1230"/>
                <a:ext cx="156" cy="25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664" name="AutoShape 14"/>
              <p:cNvSpPr>
                <a:spLocks noChangeArrowheads="1"/>
              </p:cNvSpPr>
              <p:nvPr/>
            </p:nvSpPr>
            <p:spPr bwMode="auto">
              <a:xfrm flipV="1">
                <a:off x="1989" y="2112"/>
                <a:ext cx="1680" cy="19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503 w 21600"/>
                  <a:gd name="T13" fmla="*/ 5501 h 21600"/>
                  <a:gd name="T14" fmla="*/ 16097 w 21600"/>
                  <a:gd name="T15" fmla="*/ 1609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405" y="21600"/>
                    </a:lnTo>
                    <a:lnTo>
                      <a:pt x="141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665" name="AutoShape 15"/>
              <p:cNvSpPr>
                <a:spLocks noChangeArrowheads="1"/>
              </p:cNvSpPr>
              <p:nvPr/>
            </p:nvSpPr>
            <p:spPr bwMode="auto">
              <a:xfrm flipV="1">
                <a:off x="2552" y="1872"/>
                <a:ext cx="555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64 w 21600"/>
                  <a:gd name="T13" fmla="*/ 3474 h 21600"/>
                  <a:gd name="T14" fmla="*/ 18136 w 21600"/>
                  <a:gd name="T15" fmla="*/ 1812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08" y="21600"/>
                    </a:lnTo>
                    <a:lnTo>
                      <a:pt x="1829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666" name="AutoShape 16"/>
              <p:cNvSpPr>
                <a:spLocks noChangeArrowheads="1"/>
              </p:cNvSpPr>
              <p:nvPr/>
            </p:nvSpPr>
            <p:spPr bwMode="auto">
              <a:xfrm flipV="1">
                <a:off x="2636" y="1680"/>
                <a:ext cx="387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49 w 21600"/>
                  <a:gd name="T13" fmla="*/ 3375 h 21600"/>
                  <a:gd name="T14" fmla="*/ 18251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125" y="21600"/>
                    </a:lnTo>
                    <a:lnTo>
                      <a:pt x="1847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667" name="AutoShape 17"/>
              <p:cNvSpPr>
                <a:spLocks noChangeArrowheads="1"/>
              </p:cNvSpPr>
              <p:nvPr/>
            </p:nvSpPr>
            <p:spPr bwMode="auto">
              <a:xfrm flipV="1">
                <a:off x="2692" y="1488"/>
                <a:ext cx="273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14 w 21600"/>
                  <a:gd name="T13" fmla="*/ 4050 h 21600"/>
                  <a:gd name="T14" fmla="*/ 17486 w 21600"/>
                  <a:gd name="T15" fmla="*/ 175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589" y="21600"/>
                    </a:lnTo>
                    <a:lnTo>
                      <a:pt x="170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7662" name="AutoShape 18"/>
            <p:cNvSpPr>
              <a:spLocks noChangeArrowheads="1"/>
            </p:cNvSpPr>
            <p:nvPr/>
          </p:nvSpPr>
          <p:spPr bwMode="auto">
            <a:xfrm>
              <a:off x="1989" y="1242"/>
              <a:ext cx="1680" cy="27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7660" name="Text Box 19"/>
          <p:cNvSpPr txBox="1">
            <a:spLocks noChangeArrowheads="1"/>
          </p:cNvSpPr>
          <p:nvPr/>
        </p:nvSpPr>
        <p:spPr bwMode="auto">
          <a:xfrm>
            <a:off x="8077200" y="5926138"/>
            <a:ext cx="24384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 dirty="0">
                <a:latin typeface="Century Gothic" pitchFamily="34" charset="0"/>
              </a:rPr>
              <a:t>Illinois PBIS Network, Revised May 15, 2008. Adapted from “What is school-wide PBS?” OSEP Technical Assistance Center on Positive Behavioral Interventions and Supports.  Accessed at http://pbis.org/schoolwide.htm</a:t>
            </a:r>
          </a:p>
        </p:txBody>
      </p:sp>
    </p:spTree>
    <p:extLst>
      <p:ext uri="{BB962C8B-B14F-4D97-AF65-F5344CB8AC3E}">
        <p14:creationId xmlns:p14="http://schemas.microsoft.com/office/powerpoint/2010/main" val="145984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Why PBIS?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27048"/>
            <a:ext cx="10515600" cy="533095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</a:pPr>
            <a:r>
              <a:rPr lang="en-US" sz="3200" dirty="0" smtClean="0">
                <a:latin typeface="+mj-lt"/>
              </a:rPr>
              <a:t>Provides core teaching about important behaviors (Sugai &amp; Horner, 2002)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>
                <a:latin typeface="+mj-lt"/>
              </a:rPr>
              <a:t>All students receive instruction</a:t>
            </a:r>
            <a:endParaRPr lang="en-US" sz="3200" dirty="0"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en-US" sz="3200" dirty="0" smtClean="0">
                <a:latin typeface="+mj-lt"/>
              </a:rPr>
              <a:t>Prevention is the goal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>
                <a:latin typeface="+mj-lt"/>
              </a:rPr>
              <a:t>Less students will need more intensive interventions (Gresham, 2005)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3200" dirty="0" smtClean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latin typeface="+mj-lt"/>
              </a:rPr>
              <a:t>What does </a:t>
            </a:r>
            <a:r>
              <a:rPr lang="en-US" sz="3200" b="1" dirty="0" smtClean="0">
                <a:latin typeface="+mj-lt"/>
              </a:rPr>
              <a:t>school-wide look </a:t>
            </a:r>
            <a:r>
              <a:rPr lang="en-US" sz="3200" b="1" dirty="0">
                <a:latin typeface="+mj-lt"/>
              </a:rPr>
              <a:t>like?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>
                <a:latin typeface="+mj-lt"/>
              </a:rPr>
              <a:t>Behavior is taught, practiced, and monitored across all school settings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>
                <a:latin typeface="+mj-lt"/>
              </a:rPr>
              <a:t>All students aware of expectations</a:t>
            </a:r>
            <a:endParaRPr lang="en-US" sz="3200" dirty="0"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en-US" sz="3200" dirty="0" smtClean="0">
                <a:latin typeface="+mj-lt"/>
              </a:rPr>
              <a:t>All adults model, monitor, and reinforce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>
                <a:latin typeface="+mj-lt"/>
              </a:rPr>
              <a:t>Should positively impact at least 80% of students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School-Wide Practices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Instructional Lessons</a:t>
            </a:r>
          </a:p>
          <a:p>
            <a:r>
              <a:rPr lang="en-US" sz="3600" dirty="0" smtClean="0"/>
              <a:t>Routines</a:t>
            </a:r>
          </a:p>
          <a:p>
            <a:r>
              <a:rPr lang="en-US" sz="3600" dirty="0" smtClean="0"/>
              <a:t>Supervision</a:t>
            </a:r>
          </a:p>
          <a:p>
            <a:r>
              <a:rPr lang="en-US" sz="3600" dirty="0" smtClean="0"/>
              <a:t>Reinforcement</a:t>
            </a:r>
          </a:p>
          <a:p>
            <a:r>
              <a:rPr lang="en-US" sz="3600" dirty="0" smtClean="0"/>
              <a:t>Continuum of Consequences</a:t>
            </a:r>
          </a:p>
          <a:p>
            <a:r>
              <a:rPr lang="en-US" sz="3600" dirty="0" smtClean="0"/>
              <a:t>Instructive “Consequences”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4396"/>
          </a:xfrm>
        </p:spPr>
        <p:txBody>
          <a:bodyPr/>
          <a:lstStyle/>
          <a:p>
            <a:r>
              <a:rPr lang="en-US" b="1" dirty="0" smtClean="0"/>
              <a:t>4 Components of PBIS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024" y="1293540"/>
            <a:ext cx="11775688" cy="55644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3853" y="2029522"/>
            <a:ext cx="5754029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PBIS</a:t>
            </a:r>
          </a:p>
          <a:p>
            <a:pPr algn="ctr"/>
            <a:r>
              <a:rPr lang="en-US" sz="2200" dirty="0" smtClean="0"/>
              <a:t>Positive Behavior Intervention and Support</a:t>
            </a:r>
          </a:p>
          <a:p>
            <a:pPr algn="ctr"/>
            <a:r>
              <a:rPr lang="en-US" sz="2200" dirty="0" smtClean="0"/>
              <a:t>Tiered Behavioral Instruction and Intervention</a:t>
            </a:r>
          </a:p>
          <a:p>
            <a:pPr algn="ctr"/>
            <a:r>
              <a:rPr lang="en-US" sz="2200" dirty="0" smtClean="0"/>
              <a:t>Proactive, Preventative, Efficient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6264" y="4572000"/>
            <a:ext cx="2494153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Establish </a:t>
            </a:r>
            <a:endParaRPr lang="en-US" sz="2200" b="1" dirty="0"/>
          </a:p>
          <a:p>
            <a:pPr algn="ctr"/>
            <a:r>
              <a:rPr lang="en-US" sz="2200" b="1" dirty="0" smtClean="0"/>
              <a:t>Expectations</a:t>
            </a:r>
          </a:p>
          <a:p>
            <a:pPr algn="ctr"/>
            <a:r>
              <a:rPr lang="en-US" sz="2200" dirty="0" smtClean="0"/>
              <a:t>All Areas</a:t>
            </a:r>
          </a:p>
          <a:p>
            <a:pPr algn="ctr"/>
            <a:r>
              <a:rPr lang="en-US" sz="2000" dirty="0" smtClean="0"/>
              <a:t>All Staff and Students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72107" y="4572000"/>
            <a:ext cx="2523892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Explicitly Teach</a:t>
            </a:r>
          </a:p>
          <a:p>
            <a:pPr algn="ctr"/>
            <a:r>
              <a:rPr lang="en-US" sz="2200" b="1" dirty="0" smtClean="0"/>
              <a:t>Expectations</a:t>
            </a:r>
          </a:p>
          <a:p>
            <a:pPr algn="ctr"/>
            <a:r>
              <a:rPr lang="en-US" sz="2200" dirty="0" smtClean="0"/>
              <a:t>All Areas</a:t>
            </a:r>
          </a:p>
          <a:p>
            <a:pPr algn="ctr"/>
            <a:r>
              <a:rPr lang="en-US" sz="2000" dirty="0" smtClean="0"/>
              <a:t>All Staff and Students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257689" y="4572000"/>
            <a:ext cx="249044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Reinforce </a:t>
            </a:r>
          </a:p>
          <a:p>
            <a:pPr algn="ctr"/>
            <a:r>
              <a:rPr lang="en-US" sz="2200" b="1" dirty="0" smtClean="0"/>
              <a:t>Expectations</a:t>
            </a:r>
          </a:p>
          <a:p>
            <a:pPr algn="ctr"/>
            <a:r>
              <a:rPr lang="en-US" sz="2200" dirty="0" smtClean="0"/>
              <a:t>All Areas</a:t>
            </a:r>
          </a:p>
          <a:p>
            <a:pPr algn="ctr"/>
            <a:r>
              <a:rPr lang="en-US" sz="2000" dirty="0" smtClean="0"/>
              <a:t>All Staff and Students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909819" y="4572000"/>
            <a:ext cx="249044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Correct </a:t>
            </a:r>
          </a:p>
          <a:p>
            <a:pPr algn="ctr"/>
            <a:r>
              <a:rPr lang="en-US" sz="2200" b="1" dirty="0" smtClean="0"/>
              <a:t>Behavioral Errors</a:t>
            </a:r>
          </a:p>
          <a:p>
            <a:pPr algn="ctr"/>
            <a:r>
              <a:rPr lang="en-US" sz="2200" dirty="0" smtClean="0"/>
              <a:t>All Areas</a:t>
            </a:r>
          </a:p>
          <a:p>
            <a:pPr algn="ctr"/>
            <a:r>
              <a:rPr lang="en-US" sz="2000" dirty="0" smtClean="0"/>
              <a:t>All Staff and Students</a:t>
            </a:r>
            <a:endParaRPr lang="en-US" sz="2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63340" y="4075769"/>
            <a:ext cx="79916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" idx="2"/>
          </p:cNvCxnSpPr>
          <p:nvPr/>
        </p:nvCxnSpPr>
        <p:spPr>
          <a:xfrm flipH="1">
            <a:off x="6095999" y="3476072"/>
            <a:ext cx="14869" cy="599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4" idx="0"/>
          </p:cNvCxnSpPr>
          <p:nvPr/>
        </p:nvCxnSpPr>
        <p:spPr>
          <a:xfrm>
            <a:off x="2163340" y="4075769"/>
            <a:ext cx="1" cy="4962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1" idx="0"/>
          </p:cNvCxnSpPr>
          <p:nvPr/>
        </p:nvCxnSpPr>
        <p:spPr>
          <a:xfrm>
            <a:off x="10155039" y="4075769"/>
            <a:ext cx="0" cy="496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9" idx="0"/>
          </p:cNvCxnSpPr>
          <p:nvPr/>
        </p:nvCxnSpPr>
        <p:spPr>
          <a:xfrm>
            <a:off x="4834053" y="4075769"/>
            <a:ext cx="0" cy="4962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0" idx="0"/>
          </p:cNvCxnSpPr>
          <p:nvPr/>
        </p:nvCxnSpPr>
        <p:spPr>
          <a:xfrm>
            <a:off x="7502909" y="4075769"/>
            <a:ext cx="0" cy="4962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6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177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Establish Expectations</a:t>
            </a:r>
          </a:p>
          <a:p>
            <a:pPr algn="ctr"/>
            <a:r>
              <a:rPr lang="en-US" sz="4400" dirty="0" smtClean="0"/>
              <a:t>All Areas</a:t>
            </a:r>
          </a:p>
          <a:p>
            <a:pPr algn="ctr"/>
            <a:r>
              <a:rPr lang="en-US" sz="4400" dirty="0" smtClean="0"/>
              <a:t>All Staff and Students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139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7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Considerations About Trauma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0448"/>
            <a:ext cx="10515600" cy="5497551"/>
          </a:xfrm>
        </p:spPr>
        <p:txBody>
          <a:bodyPr>
            <a:noAutofit/>
          </a:bodyPr>
          <a:lstStyle/>
          <a:p>
            <a:r>
              <a:rPr lang="en-US" sz="3600" dirty="0" smtClean="0"/>
              <a:t>Trauma </a:t>
            </a:r>
            <a:r>
              <a:rPr lang="en-US" sz="3600" dirty="0"/>
              <a:t>is </a:t>
            </a:r>
            <a:r>
              <a:rPr lang="en-US" sz="3600" dirty="0">
                <a:solidFill>
                  <a:srgbClr val="7030A0"/>
                </a:solidFill>
              </a:rPr>
              <a:t>prevalent </a:t>
            </a:r>
            <a:r>
              <a:rPr lang="en-US" sz="3600" dirty="0"/>
              <a:t>in the lives of children. </a:t>
            </a:r>
          </a:p>
          <a:p>
            <a:r>
              <a:rPr lang="en-US" sz="3600" dirty="0"/>
              <a:t>Trauma </a:t>
            </a:r>
            <a:r>
              <a:rPr lang="en-US" sz="3600" dirty="0">
                <a:solidFill>
                  <a:srgbClr val="7030A0"/>
                </a:solidFill>
              </a:rPr>
              <a:t>affects learning and school performance</a:t>
            </a:r>
            <a:r>
              <a:rPr lang="en-US" sz="3600" dirty="0"/>
              <a:t>, and causes physical and emotional distress. </a:t>
            </a:r>
          </a:p>
          <a:p>
            <a:r>
              <a:rPr lang="en-US" sz="3600" dirty="0"/>
              <a:t>Children/teens experience the same emotions as adults, but </a:t>
            </a:r>
            <a:r>
              <a:rPr lang="en-US" sz="3600" dirty="0">
                <a:solidFill>
                  <a:srgbClr val="7030A0"/>
                </a:solidFill>
              </a:rPr>
              <a:t>may not have the words to express </a:t>
            </a:r>
            <a:r>
              <a:rPr lang="en-US" sz="3600" dirty="0"/>
              <a:t>them. </a:t>
            </a:r>
          </a:p>
          <a:p>
            <a:r>
              <a:rPr lang="en-US" sz="3600" dirty="0">
                <a:solidFill>
                  <a:srgbClr val="7030A0"/>
                </a:solidFill>
              </a:rPr>
              <a:t>Trauma sensitive schools help children feel safe </a:t>
            </a:r>
            <a:r>
              <a:rPr lang="en-US" sz="3600" dirty="0"/>
              <a:t>to learn. </a:t>
            </a:r>
          </a:p>
          <a:p>
            <a:r>
              <a:rPr lang="en-US" sz="3600" dirty="0">
                <a:solidFill>
                  <a:srgbClr val="7030A0"/>
                </a:solidFill>
              </a:rPr>
              <a:t>Schools have an important role </a:t>
            </a:r>
            <a:r>
              <a:rPr lang="en-US" sz="3600" dirty="0"/>
              <a:t>to play in meeting the social/emotional needs of students. </a:t>
            </a:r>
          </a:p>
        </p:txBody>
      </p:sp>
    </p:spTree>
    <p:extLst>
      <p:ext uri="{BB962C8B-B14F-4D97-AF65-F5344CB8AC3E}">
        <p14:creationId xmlns:p14="http://schemas.microsoft.com/office/powerpoint/2010/main" val="7362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Establish Expectations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4059"/>
            <a:ext cx="10515600" cy="38129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Define what is needed for students to be successful socially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3600" dirty="0" smtClean="0"/>
              <a:t>Develop ‘looks’ and ‘sounds’ like matrix with all common non-classroom settings (well defined)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0227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4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PBIS Teaching Matrix</a:t>
            </a:r>
            <a:endParaRPr lang="en-US" b="1" dirty="0"/>
          </a:p>
        </p:txBody>
      </p:sp>
      <p:pic>
        <p:nvPicPr>
          <p:cNvPr id="1028" name="Picture 4" descr="Image result for pbis teaching matrix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66" y="1169222"/>
            <a:ext cx="7426712" cy="573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8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177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Explicitly Teach Expectations</a:t>
            </a:r>
          </a:p>
          <a:p>
            <a:pPr algn="ctr"/>
            <a:r>
              <a:rPr lang="en-US" sz="4400" dirty="0" smtClean="0"/>
              <a:t>All Areas</a:t>
            </a:r>
          </a:p>
          <a:p>
            <a:pPr algn="ctr"/>
            <a:r>
              <a:rPr lang="en-US" sz="4400" dirty="0" smtClean="0"/>
              <a:t>All Staff and Students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987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teach expectations?  What not just tell them the rules?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Cannot assume that students can demonstrate procedures in each setting.  Need to teach behaviors in context.</a:t>
            </a:r>
          </a:p>
          <a:p>
            <a:pPr lvl="1"/>
            <a:r>
              <a:rPr lang="en-US" dirty="0" smtClean="0"/>
              <a:t>What does “be safe” look like in the lunchroom?	</a:t>
            </a:r>
          </a:p>
          <a:p>
            <a:pPr lvl="1"/>
            <a:r>
              <a:rPr lang="en-US" dirty="0" smtClean="0"/>
              <a:t>What does “be responsible” look like for assemblies?</a:t>
            </a:r>
          </a:p>
          <a:p>
            <a:r>
              <a:rPr lang="en-US" dirty="0" smtClean="0"/>
              <a:t>Teaching allows students to practice appropriate behavior and builds fluency</a:t>
            </a:r>
          </a:p>
          <a:p>
            <a:r>
              <a:rPr lang="en-US" dirty="0" smtClean="0"/>
              <a:t>Allows students to see non-examples of the expectation</a:t>
            </a:r>
            <a:endParaRPr lang="en-US" dirty="0"/>
          </a:p>
          <a:p>
            <a:r>
              <a:rPr lang="en-US" dirty="0" smtClean="0"/>
              <a:t>Know when consequences will be applied</a:t>
            </a:r>
          </a:p>
          <a:p>
            <a:r>
              <a:rPr lang="en-US" dirty="0" smtClean="0"/>
              <a:t>Decrease student response “I didn’t know….”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 procedure is something to do…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 rule is a dare to be broken.</a:t>
            </a:r>
            <a:endParaRPr lang="en-US" sz="4800" dirty="0"/>
          </a:p>
        </p:txBody>
      </p:sp>
      <p:pic>
        <p:nvPicPr>
          <p:cNvPr id="4" name="Picture 3" descr="What I Know About Loan Modifications – 2014 | Mandelman Matt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62" y="3122341"/>
            <a:ext cx="3349230" cy="305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Tips for Explicit Instruction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510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Teach in environments where the behavior is required</a:t>
            </a:r>
            <a:r>
              <a:rPr lang="en-US" sz="3200" dirty="0" smtClean="0">
                <a:solidFill>
                  <a:srgbClr val="C00000"/>
                </a:solidFill>
              </a:rPr>
              <a:t>—all non classroom settings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3200" dirty="0" smtClean="0"/>
              <a:t>Practice </a:t>
            </a:r>
            <a:r>
              <a:rPr lang="en-US" sz="3200" dirty="0"/>
              <a:t>in environments where the behavior is required</a:t>
            </a:r>
            <a:r>
              <a:rPr lang="en-US" sz="3200" dirty="0">
                <a:solidFill>
                  <a:srgbClr val="C00000"/>
                </a:solidFill>
              </a:rPr>
              <a:t>—all non classroom </a:t>
            </a:r>
            <a:r>
              <a:rPr lang="en-US" sz="3200" dirty="0" smtClean="0">
                <a:solidFill>
                  <a:srgbClr val="C00000"/>
                </a:solidFill>
              </a:rPr>
              <a:t>settings</a:t>
            </a:r>
          </a:p>
          <a:p>
            <a:pPr marL="0" indent="0">
              <a:buNone/>
            </a:pPr>
            <a:endParaRPr lang="en-US" sz="1300" dirty="0">
              <a:solidFill>
                <a:srgbClr val="C00000"/>
              </a:solidFill>
            </a:endParaRPr>
          </a:p>
          <a:p>
            <a:r>
              <a:rPr lang="en-US" sz="3200" dirty="0" smtClean="0"/>
              <a:t>Ensure consistency between instructors—</a:t>
            </a:r>
            <a:r>
              <a:rPr lang="en-US" sz="3200" dirty="0" smtClean="0">
                <a:solidFill>
                  <a:srgbClr val="C00000"/>
                </a:solidFill>
              </a:rPr>
              <a:t>lesson plans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3200" dirty="0"/>
              <a:t>Plan for booster </a:t>
            </a:r>
            <a:r>
              <a:rPr lang="en-US" sz="3200" dirty="0" smtClean="0"/>
              <a:t>sessions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 smtClean="0"/>
              <a:t>Write down the plan for future reference and adjustment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79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980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</a:rPr>
              <a:t>pbiscompendium.ssd.k12.mo.us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4967" y="981306"/>
            <a:ext cx="7850340" cy="62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177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Reinforce Expectations</a:t>
            </a:r>
          </a:p>
          <a:p>
            <a:pPr algn="ctr"/>
            <a:r>
              <a:rPr lang="en-US" sz="4400" dirty="0"/>
              <a:t>A</a:t>
            </a:r>
            <a:r>
              <a:rPr lang="en-US" sz="4400" dirty="0" smtClean="0"/>
              <a:t>ll Areas</a:t>
            </a:r>
          </a:p>
          <a:p>
            <a:pPr algn="ctr"/>
            <a:r>
              <a:rPr lang="en-US" sz="4400" dirty="0" smtClean="0"/>
              <a:t>All Staff and Students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729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 of School-wide Reinforcement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O</a:t>
            </a:r>
            <a:r>
              <a:rPr lang="en-US" sz="4000" b="1" dirty="0" smtClean="0"/>
              <a:t>ften </a:t>
            </a:r>
            <a:r>
              <a:rPr lang="en-US" sz="4000" b="1" dirty="0"/>
              <a:t>O</a:t>
            </a:r>
            <a:r>
              <a:rPr lang="en-US" sz="4000" b="1" dirty="0" smtClean="0"/>
              <a:t>verlooked</a:t>
            </a:r>
          </a:p>
          <a:p>
            <a:pPr lvl="1"/>
            <a:r>
              <a:rPr lang="en-US" sz="4000" dirty="0" smtClean="0"/>
              <a:t>Positive parent contact</a:t>
            </a:r>
          </a:p>
          <a:p>
            <a:pPr lvl="1"/>
            <a:r>
              <a:rPr lang="en-US" sz="4000" dirty="0" smtClean="0"/>
              <a:t>Random reinforcement strategies</a:t>
            </a:r>
          </a:p>
          <a:p>
            <a:pPr lvl="1"/>
            <a:r>
              <a:rPr lang="en-US" sz="4000" dirty="0" smtClean="0"/>
              <a:t>Positive public posting</a:t>
            </a:r>
          </a:p>
          <a:p>
            <a:pPr lvl="1"/>
            <a:r>
              <a:rPr lang="en-US" sz="4000" dirty="0" smtClean="0"/>
              <a:t>Continuous behavioral feedback for students and staff</a:t>
            </a:r>
          </a:p>
          <a:p>
            <a:pPr lvl="1"/>
            <a:r>
              <a:rPr lang="en-US" sz="4000" dirty="0" smtClean="0"/>
              <a:t>Data on positive reinforcement</a:t>
            </a:r>
          </a:p>
          <a:p>
            <a:pPr lvl="1"/>
            <a:r>
              <a:rPr lang="en-US" sz="4000" dirty="0" smtClean="0"/>
              <a:t>Other enhancements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56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177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Correct Behavioral Errors</a:t>
            </a:r>
          </a:p>
          <a:p>
            <a:pPr algn="ctr"/>
            <a:r>
              <a:rPr lang="en-US" sz="4400" dirty="0" smtClean="0"/>
              <a:t>All Areas</a:t>
            </a:r>
          </a:p>
          <a:p>
            <a:pPr algn="ctr"/>
            <a:r>
              <a:rPr lang="en-US" sz="4400" dirty="0" smtClean="0"/>
              <a:t>All Staff and Students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18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077"/>
          </a:xfrm>
        </p:spPr>
        <p:txBody>
          <a:bodyPr/>
          <a:lstStyle/>
          <a:p>
            <a:r>
              <a:rPr lang="en-US" b="1" dirty="0" smtClean="0"/>
              <a:t>What Makes an Experience Traumatic?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6202"/>
            <a:ext cx="10515600" cy="43117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Overwhelming</a:t>
            </a:r>
            <a:r>
              <a:rPr lang="en-US" sz="3600" dirty="0"/>
              <a:t>, very painful, very scary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Fight </a:t>
            </a:r>
            <a:r>
              <a:rPr lang="en-US" sz="3600" dirty="0"/>
              <a:t>or Flight incapacitated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Threat </a:t>
            </a:r>
            <a:r>
              <a:rPr lang="en-US" sz="3600" dirty="0"/>
              <a:t>to physical or psychological safety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Loss </a:t>
            </a:r>
            <a:r>
              <a:rPr lang="en-US" sz="3600" dirty="0"/>
              <a:t>of control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Unable </a:t>
            </a:r>
            <a:r>
              <a:rPr lang="en-US" sz="3600" dirty="0"/>
              <a:t>to regulate emotions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790" y="2882643"/>
            <a:ext cx="2576861" cy="2370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102" y="5811102"/>
            <a:ext cx="10013795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Trauma is the response to the event, not the event itself. 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226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Trauma Informed Schools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9288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Consider what ‘triggers’ children with higher ACE scores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Train staff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Offer options, or a continuum, for discipline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Communicate options in your handbooks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78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can you focus on before September?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129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Pre-service PBIS components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School-wide expectations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Location-Specific Behaviors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Building Recognition System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Consequence System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Implementation Plan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1" y="365125"/>
            <a:ext cx="10796239" cy="1325563"/>
          </a:xfrm>
        </p:spPr>
        <p:txBody>
          <a:bodyPr/>
          <a:lstStyle/>
          <a:p>
            <a:r>
              <a:rPr lang="en-US" b="1" dirty="0" smtClean="0"/>
              <a:t>Why Review PBIS Essentials?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We’re looking at our handbooks today.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4400" dirty="0" smtClean="0"/>
              <a:t>Handbooks are a direct reflection of the core values of the school and its staff.</a:t>
            </a:r>
            <a:endParaRPr lang="en-US" sz="4400" dirty="0"/>
          </a:p>
          <a:p>
            <a:endParaRPr lang="en-US" sz="4400" dirty="0"/>
          </a:p>
        </p:txBody>
      </p:sp>
      <p:pic>
        <p:nvPicPr>
          <p:cNvPr id="5" name="Picture 4" descr="File:Loch Alsh - &lt;strong&gt;reflection&lt;/strong&gt;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71" y="4536142"/>
            <a:ext cx="3482787" cy="23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Taking a Closer Look……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3235"/>
            <a:ext cx="10515600" cy="3823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PBIS Handbooks  </a:t>
            </a:r>
          </a:p>
          <a:p>
            <a:r>
              <a:rPr lang="en-US" sz="3600" dirty="0"/>
              <a:t>H</a:t>
            </a:r>
            <a:r>
              <a:rPr lang="en-US" sz="3600" dirty="0" smtClean="0"/>
              <a:t>igh </a:t>
            </a:r>
            <a:r>
              <a:rPr lang="en-US" sz="3600" dirty="0"/>
              <a:t>S</a:t>
            </a:r>
            <a:r>
              <a:rPr lang="en-US" sz="3600" dirty="0" smtClean="0"/>
              <a:t>chool </a:t>
            </a:r>
          </a:p>
          <a:p>
            <a:r>
              <a:rPr lang="en-US" sz="3600" dirty="0"/>
              <a:t>J</a:t>
            </a:r>
            <a:r>
              <a:rPr lang="en-US" sz="3600" dirty="0" smtClean="0"/>
              <a:t>unior </a:t>
            </a:r>
            <a:r>
              <a:rPr lang="en-US" sz="3600" dirty="0"/>
              <a:t>H</a:t>
            </a:r>
            <a:r>
              <a:rPr lang="en-US" sz="3600" dirty="0" smtClean="0"/>
              <a:t>igh  </a:t>
            </a:r>
          </a:p>
          <a:p>
            <a:r>
              <a:rPr lang="en-US" sz="3600" dirty="0" smtClean="0"/>
              <a:t>Elementary</a:t>
            </a:r>
            <a:endParaRPr lang="en-US" sz="3600" dirty="0"/>
          </a:p>
        </p:txBody>
      </p:sp>
      <p:pic>
        <p:nvPicPr>
          <p:cNvPr id="6" name="Picture 5" descr="Reasonably Well: June 20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74" y="1690688"/>
            <a:ext cx="4185790" cy="41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66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</a:t>
            </a:r>
            <a:r>
              <a:rPr lang="en-US" b="1" dirty="0" smtClean="0"/>
              <a:t>could a staff handbook </a:t>
            </a:r>
            <a:r>
              <a:rPr lang="en-US" b="1" dirty="0"/>
              <a:t>include?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5912"/>
            <a:ext cx="10515600" cy="58320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PBIS at your school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What is PBIS?  Why PBIS?</a:t>
            </a:r>
          </a:p>
          <a:p>
            <a:r>
              <a:rPr lang="en-US" dirty="0" smtClean="0"/>
              <a:t>PBIS Leadership Team—dates, purpose,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Responsibilities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Staff and students 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‘Universal’ Matrix</a:t>
            </a:r>
          </a:p>
          <a:p>
            <a:r>
              <a:rPr lang="en-US" dirty="0" smtClean="0"/>
              <a:t>Procedures/Policies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School-wide acknowledgement system</a:t>
            </a:r>
          </a:p>
          <a:p>
            <a:r>
              <a:rPr lang="en-US" dirty="0" smtClean="0"/>
              <a:t>Teaching Behavior Expectations</a:t>
            </a:r>
          </a:p>
          <a:p>
            <a:r>
              <a:rPr lang="en-US" dirty="0" smtClean="0"/>
              <a:t>Discipline Procedures</a:t>
            </a:r>
          </a:p>
          <a:p>
            <a:pPr lvl="1"/>
            <a:r>
              <a:rPr lang="en-US" dirty="0" smtClean="0"/>
              <a:t>Flow chart—staff v. office</a:t>
            </a:r>
          </a:p>
          <a:p>
            <a:pPr lvl="1"/>
            <a:r>
              <a:rPr lang="en-US" dirty="0" smtClean="0"/>
              <a:t>Possible classroom interventions</a:t>
            </a:r>
          </a:p>
          <a:p>
            <a:pPr lvl="1"/>
            <a:r>
              <a:rPr lang="en-US" dirty="0" smtClean="0"/>
              <a:t>Referral examples and process</a:t>
            </a:r>
          </a:p>
          <a:p>
            <a:pPr marL="0" indent="0">
              <a:buNone/>
            </a:pPr>
            <a:endParaRPr lang="en-US" sz="500" dirty="0" smtClean="0"/>
          </a:p>
          <a:p>
            <a:pPr marL="914400" lvl="2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Blue=Can also go in parent handbook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Handbook Examples of Discipline</a:t>
            </a:r>
            <a:endParaRPr lang="en-US" b="1" dirty="0"/>
          </a:p>
        </p:txBody>
      </p:sp>
      <p:pic>
        <p:nvPicPr>
          <p:cNvPr id="4" name="Content Placeholder 3" descr="Brighton-&lt;strong&gt;Policies&lt;/strong&gt; - h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64" y="2163337"/>
            <a:ext cx="9553272" cy="3614321"/>
          </a:xfrm>
        </p:spPr>
      </p:pic>
    </p:spTree>
    <p:extLst>
      <p:ext uri="{BB962C8B-B14F-4D97-AF65-F5344CB8AC3E}">
        <p14:creationId xmlns:p14="http://schemas.microsoft.com/office/powerpoint/2010/main" val="4835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Handbook Work Session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do you want your staff and parent handbooks to reflect?</a:t>
            </a:r>
          </a:p>
          <a:p>
            <a:endParaRPr lang="en-US" sz="4000" dirty="0"/>
          </a:p>
        </p:txBody>
      </p:sp>
      <p:pic>
        <p:nvPicPr>
          <p:cNvPr id="4" name="Picture 3" descr="Life of an Educator: 5 helpful strategies for self-&lt;strong&gt;reflection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65" y="3411678"/>
            <a:ext cx="5270469" cy="27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Trauma’s Impact on Brain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1" y="1070517"/>
            <a:ext cx="11351941" cy="56202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Exposure </a:t>
            </a:r>
            <a:r>
              <a:rPr lang="en-US" dirty="0">
                <a:solidFill>
                  <a:srgbClr val="7030A0"/>
                </a:solidFill>
              </a:rPr>
              <a:t>to chronic, prolonged traumatic experiences has the potential to alter </a:t>
            </a:r>
            <a:r>
              <a:rPr lang="en-US" dirty="0" err="1" smtClean="0">
                <a:solidFill>
                  <a:srgbClr val="7030A0"/>
                </a:solidFill>
              </a:rPr>
              <a:t>childrens</a:t>
            </a:r>
            <a:r>
              <a:rPr lang="en-US" dirty="0" smtClean="0">
                <a:solidFill>
                  <a:srgbClr val="7030A0"/>
                </a:solidFill>
              </a:rPr>
              <a:t>’ </a:t>
            </a:r>
            <a:r>
              <a:rPr lang="en-US" dirty="0">
                <a:solidFill>
                  <a:srgbClr val="7030A0"/>
                </a:solidFill>
              </a:rPr>
              <a:t>brains, which may cause longer-term effects in areas such as: 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700" dirty="0"/>
          </a:p>
          <a:p>
            <a:pPr lvl="1"/>
            <a:r>
              <a:rPr lang="en-US" sz="2800" b="1" dirty="0"/>
              <a:t>Attachment</a:t>
            </a:r>
            <a:r>
              <a:rPr lang="en-US" sz="2800" dirty="0"/>
              <a:t>: Trouble with relationships, boundaries, empathy, and social </a:t>
            </a:r>
            <a:r>
              <a:rPr lang="en-US" sz="2800" dirty="0" smtClean="0"/>
              <a:t>isolation</a:t>
            </a:r>
          </a:p>
          <a:p>
            <a:pPr marL="457200" lvl="1" indent="0">
              <a:buNone/>
            </a:pPr>
            <a:endParaRPr lang="en-US" sz="1000" b="1" dirty="0" smtClean="0"/>
          </a:p>
          <a:p>
            <a:pPr lvl="1"/>
            <a:r>
              <a:rPr lang="en-US" sz="2800" b="1" dirty="0" smtClean="0"/>
              <a:t>Physical </a:t>
            </a:r>
            <a:r>
              <a:rPr lang="en-US" sz="2800" b="1" dirty="0"/>
              <a:t>Health</a:t>
            </a:r>
            <a:r>
              <a:rPr lang="en-US" sz="2800" dirty="0"/>
              <a:t>: Impaired sensorimotor development, coordination problems, increased medical problems, and somatic symptoms </a:t>
            </a:r>
            <a:endParaRPr lang="en-US" sz="2800" dirty="0" smtClean="0"/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sz="2800" b="1" dirty="0"/>
              <a:t>Emotional Regulation</a:t>
            </a:r>
            <a:r>
              <a:rPr lang="en-US" sz="2800" dirty="0"/>
              <a:t>: Difficulty identifying or labeling feelings and communicating needs </a:t>
            </a:r>
            <a:endParaRPr lang="en-US" sz="2800" dirty="0" smtClean="0"/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sz="2800" b="1" dirty="0"/>
              <a:t>Dissociation</a:t>
            </a:r>
            <a:r>
              <a:rPr lang="en-US" sz="2800" dirty="0"/>
              <a:t>: Altered states of consciousness, amnesia, impaired memory </a:t>
            </a:r>
            <a:endParaRPr lang="en-US" sz="2800" dirty="0" smtClean="0"/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sz="2800" b="1" dirty="0"/>
              <a:t>Cognitive Ability</a:t>
            </a:r>
            <a:r>
              <a:rPr lang="en-US" sz="2800" dirty="0"/>
              <a:t>: Problems with focus, learning, processing new information, language development, planning and orientation to time and space </a:t>
            </a:r>
            <a:endParaRPr lang="en-US" sz="2800" dirty="0" smtClean="0"/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sz="2800" b="1" dirty="0"/>
              <a:t>Self-Concept</a:t>
            </a:r>
            <a:r>
              <a:rPr lang="en-US" sz="2800" dirty="0"/>
              <a:t>: Lack of consistent sense of self, body image issues, low self-esteem</a:t>
            </a:r>
            <a:r>
              <a:rPr lang="en-US" sz="2800" dirty="0" smtClean="0"/>
              <a:t>, shame </a:t>
            </a:r>
            <a:r>
              <a:rPr lang="en-US" sz="2800" dirty="0"/>
              <a:t>and guilt </a:t>
            </a:r>
            <a:endParaRPr lang="en-US" sz="2800" dirty="0" smtClean="0"/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sz="2800" b="1" dirty="0"/>
              <a:t>Behavioral Control</a:t>
            </a:r>
            <a:r>
              <a:rPr lang="en-US" sz="2800" dirty="0"/>
              <a:t>: Difficulty controlling impulses, oppositional behavior, aggression, disrupted sleep and eating patterns, trauma re-enactment </a:t>
            </a:r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endParaRPr lang="en-US" sz="400" dirty="0"/>
          </a:p>
          <a:p>
            <a:r>
              <a:rPr lang="en-US" sz="1700" dirty="0"/>
              <a:t>Source; Cook, A., Spinazzola, P., Ford, J., </a:t>
            </a:r>
            <a:r>
              <a:rPr lang="en-US" sz="1700" dirty="0" err="1"/>
              <a:t>Lanktree</a:t>
            </a:r>
            <a:r>
              <a:rPr lang="en-US" sz="1700" dirty="0"/>
              <a:t>, C., </a:t>
            </a:r>
            <a:r>
              <a:rPr lang="en-US" sz="1700" dirty="0" err="1"/>
              <a:t>Blaustein</a:t>
            </a:r>
            <a:r>
              <a:rPr lang="en-US" sz="1700" dirty="0"/>
              <a:t>, M., </a:t>
            </a:r>
            <a:r>
              <a:rPr lang="en-US" sz="1700" dirty="0" err="1"/>
              <a:t>Cloitre</a:t>
            </a:r>
            <a:r>
              <a:rPr lang="en-US" sz="1700" dirty="0"/>
              <a:t>, M., et al. (2005). Complex trauma in children and adolescents. </a:t>
            </a:r>
            <a:r>
              <a:rPr lang="en-US" sz="1700" i="1" dirty="0"/>
              <a:t>Psychiatric Annals, 35</a:t>
            </a:r>
            <a:r>
              <a:rPr lang="en-US" sz="1700" dirty="0"/>
              <a:t>(5), 390-398. </a:t>
            </a:r>
          </a:p>
        </p:txBody>
      </p:sp>
    </p:spTree>
    <p:extLst>
      <p:ext uri="{BB962C8B-B14F-4D97-AF65-F5344CB8AC3E}">
        <p14:creationId xmlns:p14="http://schemas.microsoft.com/office/powerpoint/2010/main" val="424361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78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</a:t>
            </a:r>
            <a:r>
              <a:rPr lang="en-US" b="1" dirty="0" smtClean="0"/>
              <a:t>Physical </a:t>
            </a:r>
            <a:r>
              <a:rPr lang="en-US" b="1" dirty="0"/>
              <a:t>Effects of Trauma on the Brain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356" y="1427356"/>
            <a:ext cx="9523142" cy="53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US" b="1" dirty="0" smtClean="0"/>
              <a:t>Trauma’s Impact on Child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360448"/>
            <a:ext cx="11396547" cy="5263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Trauma </a:t>
            </a:r>
            <a:r>
              <a:rPr lang="en-US" sz="3600" dirty="0"/>
              <a:t>causes </a:t>
            </a:r>
            <a:r>
              <a:rPr lang="en-US" sz="3600" dirty="0" smtClean="0"/>
              <a:t>the brain </a:t>
            </a:r>
            <a:r>
              <a:rPr lang="en-US" sz="3600" dirty="0"/>
              <a:t>to adapt in ways that contributed to their survival (i.e. constant </a:t>
            </a:r>
            <a:r>
              <a:rPr lang="en-US" sz="3600" b="1" dirty="0">
                <a:solidFill>
                  <a:srgbClr val="0070C0"/>
                </a:solidFill>
              </a:rPr>
              <a:t>fight/flight/freeze</a:t>
            </a:r>
            <a:r>
              <a:rPr lang="en-US" sz="3600" dirty="0"/>
              <a:t>). </a:t>
            </a:r>
          </a:p>
          <a:p>
            <a:pPr marL="457200" lvl="1" indent="0" algn="ctr">
              <a:buNone/>
            </a:pPr>
            <a:r>
              <a:rPr lang="en-US" sz="3200" b="1" dirty="0" smtClean="0"/>
              <a:t>↓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sz="3200" dirty="0"/>
              <a:t>These adaptations </a:t>
            </a:r>
            <a:r>
              <a:rPr lang="en-US" sz="3200" dirty="0">
                <a:solidFill>
                  <a:srgbClr val="7030A0"/>
                </a:solidFill>
              </a:rPr>
              <a:t>can look like behavior problems </a:t>
            </a:r>
            <a:r>
              <a:rPr lang="en-US" sz="3200" dirty="0"/>
              <a:t>in “normal” contexts, such as school. </a:t>
            </a:r>
          </a:p>
          <a:p>
            <a:pPr marL="457200" lvl="1" indent="0" algn="ctr">
              <a:buNone/>
            </a:pPr>
            <a:r>
              <a:rPr lang="en-US" sz="3600" b="1" dirty="0"/>
              <a:t>↓</a:t>
            </a:r>
            <a:r>
              <a:rPr lang="en-US" dirty="0"/>
              <a:t> </a:t>
            </a:r>
            <a:endParaRPr lang="en-US" sz="3200" dirty="0"/>
          </a:p>
          <a:p>
            <a:pPr marL="692150" lvl="2" indent="-223838"/>
            <a:r>
              <a:rPr lang="en-US" sz="3200" dirty="0"/>
              <a:t>When </a:t>
            </a:r>
            <a:r>
              <a:rPr lang="en-US" sz="3200" b="1" dirty="0"/>
              <a:t>triggered</a:t>
            </a:r>
            <a:r>
              <a:rPr lang="en-US" sz="3200" dirty="0"/>
              <a:t>, “</a:t>
            </a:r>
            <a:r>
              <a:rPr lang="en-US" sz="3200" dirty="0">
                <a:solidFill>
                  <a:srgbClr val="7030A0"/>
                </a:solidFill>
              </a:rPr>
              <a:t>feeling” brain dominates </a:t>
            </a:r>
            <a:r>
              <a:rPr lang="en-US" sz="3200" dirty="0"/>
              <a:t>the “thinking” brain. </a:t>
            </a:r>
          </a:p>
          <a:p>
            <a:pPr marL="457200" lvl="1" indent="0" algn="ctr">
              <a:buNone/>
            </a:pPr>
            <a:r>
              <a:rPr lang="en-US" sz="3600" b="1" dirty="0"/>
              <a:t>↓</a:t>
            </a:r>
            <a:r>
              <a:rPr lang="en-US" dirty="0"/>
              <a:t> </a:t>
            </a:r>
          </a:p>
          <a:p>
            <a:pPr lvl="1"/>
            <a:r>
              <a:rPr lang="en-US" sz="3200" dirty="0"/>
              <a:t>The normal developmental process is interrupted, and students may exhibit internalizing or externalizing behaviors.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Fight, Flight &amp; Freeze; What do These Look Like in </a:t>
            </a:r>
            <a:br>
              <a:rPr lang="en-US" b="1" dirty="0" smtClean="0"/>
            </a:br>
            <a:r>
              <a:rPr lang="en-US" b="1" dirty="0" smtClean="0"/>
              <a:t>Children?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438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b="1" dirty="0" smtClean="0">
                <a:solidFill>
                  <a:srgbClr val="0070C0"/>
                </a:solidFill>
              </a:rPr>
              <a:t>FIGHT </a:t>
            </a:r>
          </a:p>
          <a:p>
            <a:pPr lvl="2"/>
            <a:r>
              <a:rPr lang="en-US" sz="3200" dirty="0" smtClean="0"/>
              <a:t>Hyperactivity</a:t>
            </a:r>
            <a:r>
              <a:rPr lang="en-US" sz="3200" dirty="0"/>
              <a:t>, verbal aggression, oppositional behavior, limit testing, physical aggression, “bouncing off the walls” </a:t>
            </a:r>
          </a:p>
          <a:p>
            <a:pPr lvl="1"/>
            <a:endParaRPr lang="en-US" sz="800" dirty="0"/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FLIGHT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endParaRPr lang="en-US" sz="3200" dirty="0" smtClean="0">
              <a:solidFill>
                <a:srgbClr val="0070C0"/>
              </a:solidFill>
            </a:endParaRPr>
          </a:p>
          <a:p>
            <a:pPr lvl="2"/>
            <a:r>
              <a:rPr lang="en-US" sz="3200" dirty="0" smtClean="0"/>
              <a:t>Withdrawal</a:t>
            </a:r>
            <a:r>
              <a:rPr lang="en-US" sz="3200" dirty="0"/>
              <a:t>, escaping, running away, self-isolation, avoidance </a:t>
            </a:r>
          </a:p>
          <a:p>
            <a:pPr lvl="1"/>
            <a:endParaRPr lang="en-US" sz="800" dirty="0"/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FREEZE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lvl="2"/>
            <a:r>
              <a:rPr lang="en-US" sz="3200" dirty="0" smtClean="0"/>
              <a:t>Stilling</a:t>
            </a:r>
            <a:r>
              <a:rPr lang="en-US" sz="3200" dirty="0"/>
              <a:t>, watchfulness, looking dazed, daydreaming, forgetfulness, shutting down emotionally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Fight, Flight &amp; Freeze; What do These Look Like in </a:t>
            </a:r>
            <a:br>
              <a:rPr lang="en-US" b="1" dirty="0"/>
            </a:br>
            <a:r>
              <a:rPr lang="en-US" b="1" dirty="0"/>
              <a:t>Children?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Look </a:t>
            </a:r>
            <a:r>
              <a:rPr lang="en-US" sz="3200" dirty="0"/>
              <a:t>for moments when the </a:t>
            </a:r>
            <a:r>
              <a:rPr lang="en-US" sz="3200" dirty="0">
                <a:solidFill>
                  <a:srgbClr val="7030A0"/>
                </a:solidFill>
              </a:rPr>
              <a:t>intensity of the child’s response does not match</a:t>
            </a:r>
            <a:r>
              <a:rPr lang="en-US" sz="3200" dirty="0"/>
              <a:t> the intensity of the stressor </a:t>
            </a:r>
            <a:endParaRPr lang="en-US" sz="3200" dirty="0" smtClean="0"/>
          </a:p>
          <a:p>
            <a:pPr marL="0" indent="0">
              <a:buNone/>
            </a:pPr>
            <a:endParaRPr lang="en-US" sz="800" dirty="0"/>
          </a:p>
          <a:p>
            <a:r>
              <a:rPr lang="en-US" sz="3200" dirty="0"/>
              <a:t>Or when a child’s behaviors seem inexplicable or confusing. Consider—might the student’s alarm system have gone off? </a:t>
            </a:r>
          </a:p>
          <a:p>
            <a:endParaRPr lang="en-US" dirty="0"/>
          </a:p>
          <a:p>
            <a:r>
              <a:rPr lang="en-US" b="1" i="1" dirty="0" smtClean="0"/>
              <a:t>Remember</a:t>
            </a:r>
            <a:r>
              <a:rPr lang="en-US" b="1" i="1" dirty="0"/>
              <a:t>: the primary function of the triggered response is to help the child achieve safety in the face of perceived danger.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1929</Words>
  <Application>Microsoft Office PowerPoint</Application>
  <PresentationFormat>Widescreen</PresentationFormat>
  <Paragraphs>350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Narrow</vt:lpstr>
      <vt:lpstr>Calibri</vt:lpstr>
      <vt:lpstr>Calibri Light</vt:lpstr>
      <vt:lpstr>Century Gothic</vt:lpstr>
      <vt:lpstr>Gill Sans MT</vt:lpstr>
      <vt:lpstr>Office Theme</vt:lpstr>
      <vt:lpstr> Positive School  Wide Systems</vt:lpstr>
      <vt:lpstr>Our Focus</vt:lpstr>
      <vt:lpstr>Considerations About Trauma</vt:lpstr>
      <vt:lpstr>What Makes an Experience Traumatic?</vt:lpstr>
      <vt:lpstr>Trauma’s Impact on Brain Development</vt:lpstr>
      <vt:lpstr>     Physical Effects of Trauma on the Brain </vt:lpstr>
      <vt:lpstr>Trauma’s Impact on Child Development</vt:lpstr>
      <vt:lpstr>Fight, Flight &amp; Freeze; What do These Look Like in  Children?</vt:lpstr>
      <vt:lpstr>Fight, Flight &amp; Freeze; What do These Look Like in  Children?</vt:lpstr>
      <vt:lpstr>Common Triggers for Traumatized Children</vt:lpstr>
      <vt:lpstr>Adverse Childhood Experiences (ACE) Study</vt:lpstr>
      <vt:lpstr>What is an ACE Score?</vt:lpstr>
      <vt:lpstr>The ACE Questionnaire </vt:lpstr>
      <vt:lpstr> ACE’s &amp; Negative Well-Being </vt:lpstr>
      <vt:lpstr>ACE and Risky Behaviors</vt:lpstr>
      <vt:lpstr>Using a “Trauma Lens”</vt:lpstr>
      <vt:lpstr>What Might You Notice About Students?</vt:lpstr>
      <vt:lpstr>What Might You Notice About Students?  </vt:lpstr>
      <vt:lpstr>A Trauma-Informed School; Key Components</vt:lpstr>
      <vt:lpstr>Resources  </vt:lpstr>
      <vt:lpstr>PowerPoint Presentation</vt:lpstr>
      <vt:lpstr>Why Learn About Childhood Trauma and ACEs?</vt:lpstr>
      <vt:lpstr>Positive Behavior and Intervention Supports</vt:lpstr>
      <vt:lpstr>PowerPoint Presentation</vt:lpstr>
      <vt:lpstr>School-Wide Systems for Student Success: </vt:lpstr>
      <vt:lpstr>Why PBIS?</vt:lpstr>
      <vt:lpstr>School-Wide Practices</vt:lpstr>
      <vt:lpstr>4 Components of PBIS</vt:lpstr>
      <vt:lpstr>PowerPoint Presentation</vt:lpstr>
      <vt:lpstr>Establish Expectations</vt:lpstr>
      <vt:lpstr>PBIS Teaching Matrix</vt:lpstr>
      <vt:lpstr>PowerPoint Presentation</vt:lpstr>
      <vt:lpstr>Why teach expectations?  What not just tell them the rules?</vt:lpstr>
      <vt:lpstr>A procedure is something to do…</vt:lpstr>
      <vt:lpstr>Tips for Explicit Instruction</vt:lpstr>
      <vt:lpstr>pbiscompendium.ssd.k12.mo.us </vt:lpstr>
      <vt:lpstr>PowerPoint Presentation</vt:lpstr>
      <vt:lpstr>Components of School-wide Reinforcement</vt:lpstr>
      <vt:lpstr>PowerPoint Presentation</vt:lpstr>
      <vt:lpstr>Trauma Informed Schools</vt:lpstr>
      <vt:lpstr>What can you focus on before September?</vt:lpstr>
      <vt:lpstr>Why Review PBIS Essentials?</vt:lpstr>
      <vt:lpstr>Taking a Closer Look……</vt:lpstr>
      <vt:lpstr>What could a staff handbook include?</vt:lpstr>
      <vt:lpstr>Handbook Examples of Discipline</vt:lpstr>
      <vt:lpstr>Handbook Work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Responding to Adverse Childhood Experiences in the School Setting</dc:title>
  <dc:creator>image</dc:creator>
  <cp:lastModifiedBy>rstucky</cp:lastModifiedBy>
  <cp:revision>71</cp:revision>
  <cp:lastPrinted>2019-08-16T21:14:32Z</cp:lastPrinted>
  <dcterms:created xsi:type="dcterms:W3CDTF">2018-05-29T21:05:55Z</dcterms:created>
  <dcterms:modified xsi:type="dcterms:W3CDTF">2019-08-16T21:20:08Z</dcterms:modified>
</cp:coreProperties>
</file>